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85" r:id="rId2"/>
    <p:sldId id="282" r:id="rId3"/>
    <p:sldId id="269" r:id="rId4"/>
    <p:sldId id="281" r:id="rId5"/>
    <p:sldId id="289" r:id="rId6"/>
    <p:sldId id="290"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10" r:id="rId26"/>
    <p:sldId id="311" r:id="rId27"/>
    <p:sldId id="312" r:id="rId28"/>
    <p:sldId id="322" r:id="rId29"/>
    <p:sldId id="313" r:id="rId30"/>
    <p:sldId id="314" r:id="rId31"/>
    <p:sldId id="315" r:id="rId32"/>
    <p:sldId id="323" r:id="rId33"/>
    <p:sldId id="316" r:id="rId34"/>
    <p:sldId id="324" r:id="rId35"/>
    <p:sldId id="317" r:id="rId36"/>
    <p:sldId id="325" r:id="rId37"/>
    <p:sldId id="327" r:id="rId38"/>
    <p:sldId id="326" r:id="rId39"/>
    <p:sldId id="329" r:id="rId40"/>
    <p:sldId id="328" r:id="rId41"/>
    <p:sldId id="330" r:id="rId42"/>
    <p:sldId id="331" r:id="rId43"/>
    <p:sldId id="333" r:id="rId44"/>
    <p:sldId id="334" r:id="rId45"/>
    <p:sldId id="332" r:id="rId46"/>
    <p:sldId id="318" r:id="rId47"/>
    <p:sldId id="319" r:id="rId48"/>
    <p:sldId id="320" r:id="rId49"/>
    <p:sldId id="321" r:id="rId50"/>
    <p:sldId id="28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068" autoAdjust="0"/>
  </p:normalViewPr>
  <p:slideViewPr>
    <p:cSldViewPr snapToGrid="0">
      <p:cViewPr varScale="1">
        <p:scale>
          <a:sx n="45" d="100"/>
          <a:sy n="45" d="100"/>
        </p:scale>
        <p:origin x="140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Crowe" userId="d5398468-e4c8-4ad2-8b39-3aa6d52bf96c" providerId="ADAL" clId="{9FD1242A-9C14-4685-BCE1-47877D02D7BB}"/>
    <pc:docChg chg="modSld">
      <pc:chgData name="Kelly Crowe" userId="d5398468-e4c8-4ad2-8b39-3aa6d52bf96c" providerId="ADAL" clId="{9FD1242A-9C14-4685-BCE1-47877D02D7BB}" dt="2023-11-02T15:22:07.843" v="3" actId="20577"/>
      <pc:docMkLst>
        <pc:docMk/>
      </pc:docMkLst>
      <pc:sldChg chg="modSp mod">
        <pc:chgData name="Kelly Crowe" userId="d5398468-e4c8-4ad2-8b39-3aa6d52bf96c" providerId="ADAL" clId="{9FD1242A-9C14-4685-BCE1-47877D02D7BB}" dt="2023-11-02T15:22:07.843" v="3" actId="20577"/>
        <pc:sldMkLst>
          <pc:docMk/>
          <pc:sldMk cId="1202587857" sldId="282"/>
        </pc:sldMkLst>
        <pc:spChg chg="mod">
          <ac:chgData name="Kelly Crowe" userId="d5398468-e4c8-4ad2-8b39-3aa6d52bf96c" providerId="ADAL" clId="{9FD1242A-9C14-4685-BCE1-47877D02D7BB}" dt="2023-11-02T15:22:07.843" v="3" actId="20577"/>
          <ac:spMkLst>
            <pc:docMk/>
            <pc:sldMk cId="1202587857" sldId="282"/>
            <ac:spMk id="8" creationId="{964A1598-C525-0142-8D52-B00FCC232B5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781198-7C1C-0749-81F5-40070CDD4D63}"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355AC5-D681-B545-A7C6-9DCDDDD0DEFD}" type="slidenum">
              <a:rPr lang="en-US" smtClean="0"/>
              <a:t>‹#›</a:t>
            </a:fld>
            <a:endParaRPr lang="en-US"/>
          </a:p>
        </p:txBody>
      </p:sp>
    </p:spTree>
    <p:extLst>
      <p:ext uri="{BB962C8B-B14F-4D97-AF65-F5344CB8AC3E}">
        <p14:creationId xmlns:p14="http://schemas.microsoft.com/office/powerpoint/2010/main" val="664528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Norma ​</a:t>
            </a:r>
          </a:p>
          <a:p>
            <a:endParaRPr lang="en-US"/>
          </a:p>
          <a:p>
            <a:r>
              <a:rPr lang="en-US"/>
              <a:t>​Housekeeping ​</a:t>
            </a:r>
          </a:p>
          <a:p>
            <a:endParaRPr lang="en-US"/>
          </a:p>
          <a:p>
            <a:r>
              <a:rPr lang="en-US"/>
              <a:t>​Turn over to BGCA NVP Native Services Carla Knapp​</a:t>
            </a:r>
          </a:p>
          <a:p>
            <a:endParaRPr lang="en-US"/>
          </a:p>
          <a:p>
            <a:r>
              <a:rPr lang="en-US"/>
              <a:t> ​</a:t>
            </a:r>
          </a:p>
        </p:txBody>
      </p:sp>
      <p:sp>
        <p:nvSpPr>
          <p:cNvPr id="4" name="Slide Number Placeholder 3"/>
          <p:cNvSpPr>
            <a:spLocks noGrp="1"/>
          </p:cNvSpPr>
          <p:nvPr>
            <p:ph type="sldNum" sz="quarter" idx="5"/>
          </p:nvPr>
        </p:nvSpPr>
        <p:spPr/>
        <p:txBody>
          <a:bodyPr/>
          <a:lstStyle/>
          <a:p>
            <a:fld id="{BEEB4D64-D071-EF4E-85C4-6865692B843B}" type="slidenum">
              <a:rPr lang="en-US" smtClean="0"/>
              <a:t>1</a:t>
            </a:fld>
            <a:endParaRPr lang="en-US"/>
          </a:p>
        </p:txBody>
      </p:sp>
    </p:spTree>
    <p:extLst>
      <p:ext uri="{BB962C8B-B14F-4D97-AF65-F5344CB8AC3E}">
        <p14:creationId xmlns:p14="http://schemas.microsoft.com/office/powerpoint/2010/main" val="4624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a:solidFill>
                  <a:srgbClr val="444444"/>
                </a:solidFill>
                <a:latin typeface="Calibri"/>
                <a:cs typeface="Calibri"/>
              </a:rPr>
              <a:t>Lisa</a:t>
            </a:r>
            <a:endParaRPr lang="en-US" sz="1800" b="0" i="0">
              <a:solidFill>
                <a:srgbClr val="444444"/>
              </a:solidFill>
              <a:effectLst/>
              <a:latin typeface="Calibri" panose="020F0502020204030204" pitchFamily="34" charset="0"/>
              <a:cs typeface="Calibri"/>
            </a:endParaRPr>
          </a:p>
          <a:p>
            <a:pPr algn="l" rtl="0" fontAlgn="base"/>
            <a:r>
              <a:rPr lang="en-US" sz="1800" b="0" i="0" u="none" strike="noStrike">
                <a:solidFill>
                  <a:srgbClr val="000000"/>
                </a:solidFill>
                <a:effectLst/>
                <a:latin typeface="Calibri"/>
                <a:cs typeface="Calibri"/>
              </a:rPr>
              <a:t>A huge way to enhance your TRAIL program is to consider ways to infuse culture in all ways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Maybe it is a blessing over each session or over food and those who prepared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Maybe it is indigenous foods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There are so many ways we can use culture to make TRAIL our own in our respective communities </a:t>
            </a:r>
            <a:endParaRPr lang="en-US" b="0" i="0">
              <a:solidFill>
                <a:srgbClr val="444444"/>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10</a:t>
            </a:fld>
            <a:endParaRPr lang="en-US"/>
          </a:p>
        </p:txBody>
      </p:sp>
    </p:spTree>
    <p:extLst>
      <p:ext uri="{BB962C8B-B14F-4D97-AF65-F5344CB8AC3E}">
        <p14:creationId xmlns:p14="http://schemas.microsoft.com/office/powerpoint/2010/main" val="2998206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800">
                <a:solidFill>
                  <a:srgbClr val="444444"/>
                </a:solidFill>
                <a:latin typeface="Arial"/>
                <a:cs typeface="Arial"/>
              </a:rPr>
              <a:t>Lisa</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r>
              <a:rPr lang="en-US" sz="1800" b="0" i="0">
                <a:solidFill>
                  <a:srgbClr val="444444"/>
                </a:solidFill>
                <a:effectLst/>
                <a:latin typeface="Arial"/>
                <a:cs typeface="Arial"/>
              </a:rPr>
              <a:t>Here is snapshot of what you will see...​</a:t>
            </a:r>
          </a:p>
          <a:p>
            <a:pPr algn="l" rtl="0" fontAlgn="base">
              <a:buFont typeface="Arial" panose="020B0604020202020204" pitchFamily="34" charset="0"/>
              <a:buNone/>
            </a:pP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r>
              <a:rPr lang="en-US" sz="1800" b="0" i="0">
                <a:solidFill>
                  <a:srgbClr val="444444"/>
                </a:solidFill>
                <a:effectLst/>
                <a:latin typeface="Arial"/>
                <a:cs typeface="Arial"/>
              </a:rPr>
              <a:t>This is chapter 2 from the TRAIL Curriculum ​​</a:t>
            </a:r>
          </a:p>
          <a:p>
            <a:pPr algn="l" rtl="0" fontAlgn="base">
              <a:buFont typeface="Arial" panose="020B0604020202020204" pitchFamily="34" charset="0"/>
              <a:buNone/>
            </a:pP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r>
              <a:rPr lang="en-US" sz="1800" b="0" i="0">
                <a:solidFill>
                  <a:srgbClr val="444444"/>
                </a:solidFill>
                <a:effectLst/>
                <a:latin typeface="Arial"/>
                <a:cs typeface="Arial"/>
              </a:rPr>
              <a:t>Keep in mind, the chapters do not come to life when staff just pick up the book and read word for word, ​ The TRAIL experience, like all club programs, is meant to be fun, engaging and meaningful so youth are equipped to make healthy decisions in regard to Diabetes Prevention ​We want youth to connect to the curriculum so they understand ways they can be healthy ​which is why we discussed how to prepare in advance and the importance of it ​</a:t>
            </a:r>
          </a:p>
          <a:p>
            <a:pPr algn="l" rtl="0" fontAlgn="base">
              <a:buFont typeface="Arial" panose="020B0604020202020204" pitchFamily="34" charset="0"/>
              <a:buNone/>
            </a:pP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r>
              <a:rPr lang="en-US" sz="1800" b="0" i="0">
                <a:solidFill>
                  <a:srgbClr val="444444"/>
                </a:solidFill>
                <a:effectLst/>
                <a:latin typeface="Arial"/>
                <a:cs typeface="Arial"/>
              </a:rPr>
              <a:t>Here you will see ​</a:t>
            </a:r>
          </a:p>
          <a:p>
            <a:pPr algn="l" rtl="0" fontAlgn="base">
              <a:buFont typeface="Arial" panose="020B0604020202020204" pitchFamily="34" charset="0"/>
              <a:buNone/>
            </a:pPr>
            <a:r>
              <a:rPr lang="en-US" sz="1800" b="0" i="0">
                <a:solidFill>
                  <a:srgbClr val="444444"/>
                </a:solidFill>
                <a:effectLst/>
                <a:latin typeface="Arial"/>
                <a:cs typeface="Arial"/>
              </a:rPr>
              <a:t>Lesson Objectives​</a:t>
            </a:r>
          </a:p>
          <a:p>
            <a:pPr algn="l" rtl="0" fontAlgn="base">
              <a:buFont typeface="Arial" panose="020B0604020202020204" pitchFamily="34" charset="0"/>
              <a:buNone/>
            </a:pPr>
            <a:r>
              <a:rPr lang="en-US" sz="1800" b="0" i="0">
                <a:solidFill>
                  <a:srgbClr val="444444"/>
                </a:solidFill>
                <a:effectLst/>
                <a:latin typeface="Arial"/>
                <a:cs typeface="Arial"/>
              </a:rPr>
              <a:t>Review the Last Chapter ​</a:t>
            </a:r>
          </a:p>
          <a:p>
            <a:pPr algn="l" rtl="0" fontAlgn="base">
              <a:buFont typeface="Arial" panose="020B0604020202020204" pitchFamily="34" charset="0"/>
              <a:buNone/>
            </a:pPr>
            <a:r>
              <a:rPr lang="en-US" sz="1800" b="0" i="0">
                <a:solidFill>
                  <a:srgbClr val="444444"/>
                </a:solidFill>
                <a:effectLst/>
                <a:latin typeface="Arial"/>
                <a:cs typeface="Arial"/>
              </a:rPr>
              <a:t>Helpful Hints​</a:t>
            </a:r>
          </a:p>
          <a:p>
            <a:pPr algn="l" rtl="0" fontAlgn="base">
              <a:buFont typeface="Arial" panose="020B0604020202020204" pitchFamily="34" charset="0"/>
              <a:buNone/>
            </a:pPr>
            <a:r>
              <a:rPr lang="en-US" sz="1800" b="0" i="0">
                <a:solidFill>
                  <a:srgbClr val="444444"/>
                </a:solidFill>
                <a:effectLst/>
                <a:latin typeface="Arial"/>
                <a:cs typeface="Arial"/>
              </a:rPr>
              <a:t>You will also see links and resources sprinkled in the chapter as well​</a:t>
            </a:r>
          </a:p>
          <a:p>
            <a:pPr algn="l" rtl="0" fontAlgn="base">
              <a:buFont typeface="Arial" panose="020B0604020202020204" pitchFamily="34" charset="0"/>
              <a:buNone/>
            </a:pP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r>
              <a:rPr lang="en-US" sz="1800" b="0" i="0">
                <a:solidFill>
                  <a:srgbClr val="444444"/>
                </a:solidFill>
                <a:effectLst/>
                <a:latin typeface="Arial"/>
                <a:cs typeface="Arial"/>
              </a:rPr>
              <a:t>​</a:t>
            </a: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11</a:t>
            </a:fld>
            <a:endParaRPr lang="en-US"/>
          </a:p>
        </p:txBody>
      </p:sp>
    </p:spTree>
    <p:extLst>
      <p:ext uri="{BB962C8B-B14F-4D97-AF65-F5344CB8AC3E}">
        <p14:creationId xmlns:p14="http://schemas.microsoft.com/office/powerpoint/2010/main" val="2331086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a:solidFill>
                  <a:srgbClr val="444444"/>
                </a:solidFill>
                <a:latin typeface="Calibri"/>
                <a:cs typeface="Calibri"/>
              </a:rPr>
              <a:t>Lisa</a:t>
            </a:r>
            <a:endParaRPr lang="en-US" sz="1800" b="0" i="0">
              <a:solidFill>
                <a:srgbClr val="444444"/>
              </a:solidFill>
              <a:effectLst/>
              <a:latin typeface="Calibri" panose="020F0502020204030204" pitchFamily="34" charset="0"/>
              <a:cs typeface="Calibri"/>
            </a:endParaRPr>
          </a:p>
          <a:p>
            <a:pPr algn="l" rtl="0" fontAlgn="base"/>
            <a:r>
              <a:rPr lang="en-US" sz="1800" b="0" i="0" u="none" strike="noStrike">
                <a:solidFill>
                  <a:srgbClr val="000000"/>
                </a:solidFill>
                <a:effectLst/>
                <a:latin typeface="Calibri"/>
                <a:cs typeface="Calibri"/>
              </a:rPr>
              <a:t>Read Slide and point out items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Lessons &amp; Activities </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In this little box you also see Material Needed </a:t>
            </a:r>
            <a:endParaRPr lang="en-US" sz="1800" b="0" i="0">
              <a:solidFill>
                <a:srgbClr val="444444"/>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12</a:t>
            </a:fld>
            <a:endParaRPr lang="en-US"/>
          </a:p>
        </p:txBody>
      </p:sp>
    </p:spTree>
    <p:extLst>
      <p:ext uri="{BB962C8B-B14F-4D97-AF65-F5344CB8AC3E}">
        <p14:creationId xmlns:p14="http://schemas.microsoft.com/office/powerpoint/2010/main" val="1951669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a:solidFill>
                  <a:srgbClr val="444444"/>
                </a:solidFill>
                <a:latin typeface="Calibri"/>
                <a:cs typeface="Calibri"/>
              </a:rPr>
              <a:t>Lisa</a:t>
            </a:r>
            <a:endParaRPr lang="en-US" sz="1800" b="0" i="0">
              <a:solidFill>
                <a:srgbClr val="444444"/>
              </a:solidFill>
              <a:effectLst/>
              <a:latin typeface="Calibri" panose="020F0502020204030204" pitchFamily="34" charset="0"/>
              <a:cs typeface="Calibri"/>
            </a:endParaRPr>
          </a:p>
          <a:p>
            <a:pPr algn="l" rtl="0" fontAlgn="base"/>
            <a:r>
              <a:rPr lang="en-US" sz="1800" b="0" i="0" u="none" strike="noStrike">
                <a:solidFill>
                  <a:srgbClr val="000000"/>
                </a:solidFill>
                <a:effectLst/>
                <a:latin typeface="Calibri"/>
                <a:cs typeface="Calibri"/>
              </a:rPr>
              <a:t>Read Slide and point out items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Lessons &amp; Activities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Again Materials Needed </a:t>
            </a:r>
            <a:endParaRPr lang="en-US" b="0" i="0">
              <a:solidFill>
                <a:srgbClr val="444444"/>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13</a:t>
            </a:fld>
            <a:endParaRPr lang="en-US"/>
          </a:p>
        </p:txBody>
      </p:sp>
    </p:spTree>
    <p:extLst>
      <p:ext uri="{BB962C8B-B14F-4D97-AF65-F5344CB8AC3E}">
        <p14:creationId xmlns:p14="http://schemas.microsoft.com/office/powerpoint/2010/main" val="1415023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a:solidFill>
                  <a:srgbClr val="444444"/>
                </a:solidFill>
                <a:latin typeface="Calibri"/>
                <a:cs typeface="Calibri"/>
              </a:rPr>
              <a:t>Lisa</a:t>
            </a:r>
            <a:endParaRPr lang="en-US" sz="1800" b="0" i="0">
              <a:solidFill>
                <a:srgbClr val="444444"/>
              </a:solidFill>
              <a:effectLst/>
              <a:latin typeface="Calibri" panose="020F0502020204030204" pitchFamily="34" charset="0"/>
              <a:cs typeface="Calibri"/>
            </a:endParaRPr>
          </a:p>
          <a:p>
            <a:pPr algn="l" rtl="0" fontAlgn="base"/>
            <a:r>
              <a:rPr lang="en-US" sz="1800" b="0" i="0" u="none" strike="noStrike">
                <a:solidFill>
                  <a:srgbClr val="000000"/>
                </a:solidFill>
                <a:effectLst/>
                <a:latin typeface="Calibri"/>
                <a:cs typeface="Calibri"/>
              </a:rPr>
              <a:t>Read Slide and point out items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Lessons &amp; Activities </a:t>
            </a:r>
            <a:endParaRPr lang="en-US" b="0" i="0">
              <a:solidFill>
                <a:srgbClr val="444444"/>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14</a:t>
            </a:fld>
            <a:endParaRPr lang="en-US"/>
          </a:p>
        </p:txBody>
      </p:sp>
    </p:spTree>
    <p:extLst>
      <p:ext uri="{BB962C8B-B14F-4D97-AF65-F5344CB8AC3E}">
        <p14:creationId xmlns:p14="http://schemas.microsoft.com/office/powerpoint/2010/main" val="3267785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a:solidFill>
                  <a:srgbClr val="000000"/>
                </a:solidFill>
                <a:latin typeface="Calibri"/>
                <a:cs typeface="Calibri"/>
              </a:rPr>
              <a:t>Lisa</a:t>
            </a:r>
            <a:r>
              <a:rPr lang="en-US" sz="1800" b="0" i="0" u="none" strike="noStrike">
                <a:solidFill>
                  <a:srgbClr val="000000"/>
                </a:solidFill>
                <a:effectLst/>
                <a:latin typeface="Calibri"/>
                <a:cs typeface="Calibri"/>
              </a:rPr>
              <a:t>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Read Slide and point out items </a:t>
            </a:r>
            <a:endParaRPr lang="en-US" b="0" i="0">
              <a:solidFill>
                <a:srgbClr val="444444"/>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15</a:t>
            </a:fld>
            <a:endParaRPr lang="en-US"/>
          </a:p>
        </p:txBody>
      </p:sp>
    </p:spTree>
    <p:extLst>
      <p:ext uri="{BB962C8B-B14F-4D97-AF65-F5344CB8AC3E}">
        <p14:creationId xmlns:p14="http://schemas.microsoft.com/office/powerpoint/2010/main" val="897240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800" b="0" i="0">
              <a:solidFill>
                <a:srgbClr val="444444"/>
              </a:solidFill>
              <a:effectLst/>
              <a:latin typeface="Calibri" panose="020F0502020204030204" pitchFamily="34" charset="0"/>
              <a:cs typeface="Calibri"/>
            </a:endParaRPr>
          </a:p>
          <a:p>
            <a:pPr algn="l" rtl="0" fontAlgn="base"/>
            <a:r>
              <a:rPr lang="en-US" sz="1800" b="0" i="0" u="none" strike="noStrike">
                <a:solidFill>
                  <a:srgbClr val="000000"/>
                </a:solidFill>
                <a:effectLst/>
                <a:latin typeface="Calibri"/>
                <a:cs typeface="Calibri"/>
              </a:rPr>
              <a:t>Read Slide and point out items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Talking Circles</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Optional Activities</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Behavioral Health </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Healthy recipes</a:t>
            </a:r>
            <a:endParaRPr lang="en-US" sz="1800" b="0" i="0">
              <a:solidFill>
                <a:srgbClr val="444444"/>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16</a:t>
            </a:fld>
            <a:endParaRPr lang="en-US"/>
          </a:p>
        </p:txBody>
      </p:sp>
    </p:spTree>
    <p:extLst>
      <p:ext uri="{BB962C8B-B14F-4D97-AF65-F5344CB8AC3E}">
        <p14:creationId xmlns:p14="http://schemas.microsoft.com/office/powerpoint/2010/main" val="3756502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Anna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This is not to be confused with </a:t>
            </a:r>
            <a:r>
              <a:rPr lang="en-US" sz="1800" b="1" i="0" u="none" strike="noStrike">
                <a:solidFill>
                  <a:srgbClr val="000000"/>
                </a:solidFill>
                <a:effectLst/>
                <a:latin typeface="Calibri" panose="020F0502020204030204" pitchFamily="34" charset="0"/>
              </a:rPr>
              <a:t>The Daily Physical Activity Requirement</a:t>
            </a:r>
            <a:r>
              <a:rPr lang="en-US" sz="1800" b="0" i="0" u="none" strike="noStrike">
                <a:solidFill>
                  <a:srgbClr val="000000"/>
                </a:solidFill>
                <a:effectLst/>
                <a:latin typeface="Calibri" panose="020F0502020204030204" pitchFamily="34" charset="0"/>
              </a:rPr>
              <a:t> that we will discuss later in the slides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1" i="0" u="none" strike="noStrike">
                <a:solidFill>
                  <a:srgbClr val="000000"/>
                </a:solidFill>
                <a:effectLst/>
                <a:latin typeface="Calibri" panose="020F0502020204030204" pitchFamily="34" charset="0"/>
              </a:rPr>
              <a:t>While the T.R.A.I.L. program seeks to help youth improve in physical activity as well as nutrition,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1" i="0" u="none" strike="noStrike">
                <a:solidFill>
                  <a:srgbClr val="000000"/>
                </a:solidFill>
                <a:effectLst/>
                <a:latin typeface="Calibri" panose="020F0502020204030204" pitchFamily="34" charset="0"/>
              </a:rPr>
              <a:t>we recognize that not all youth can participate in the traditional T.R.A.I.L. physical activity challenges.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1" i="0" u="none" strike="noStrike">
                <a:solidFill>
                  <a:srgbClr val="000000"/>
                </a:solidFill>
                <a:effectLst/>
                <a:latin typeface="Calibri" panose="020F0502020204030204" pitchFamily="34" charset="0"/>
              </a:rPr>
              <a:t>Therefore, we would like to incorporate new activities to allow all youth to participate, despite their beginning level of fitness or physical ability.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1" i="0" u="none" strike="noStrike">
                <a:solidFill>
                  <a:srgbClr val="000000"/>
                </a:solidFill>
                <a:effectLst/>
                <a:latin typeface="Calibri" panose="020F0502020204030204" pitchFamily="34" charset="0"/>
              </a:rPr>
              <a:t>BGCA plans to submit suggestions to IHS to change what the Physical Activity Challenges can be so that you can provide a more inclusive and relevant activity component for T.R.A.I.L.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1" i="0" u="none" strike="noStrike">
                <a:solidFill>
                  <a:srgbClr val="000000"/>
                </a:solidFill>
                <a:effectLst/>
                <a:latin typeface="Calibri" panose="020F0502020204030204" pitchFamily="34" charset="0"/>
              </a:rPr>
              <a:t>This is where we need your help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1" i="0" u="none" strike="noStrike">
                <a:solidFill>
                  <a:srgbClr val="000000"/>
                </a:solidFill>
                <a:effectLst/>
                <a:latin typeface="Calibri" panose="020F0502020204030204" pitchFamily="34" charset="0"/>
              </a:rPr>
              <a:t>Based on your experience running the T.R.A.I.L. program at your site, we would love your feedback!</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You will receive an email that will ask you for feedback in regard to the physical activity challenges and a few other items that we will discuss in this presentation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We ask that you please send the feedback back to us by no later than February 7th, 2023</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17</a:t>
            </a:fld>
            <a:endParaRPr lang="en-US"/>
          </a:p>
        </p:txBody>
      </p:sp>
    </p:spTree>
    <p:extLst>
      <p:ext uri="{BB962C8B-B14F-4D97-AF65-F5344CB8AC3E}">
        <p14:creationId xmlns:p14="http://schemas.microsoft.com/office/powerpoint/2010/main" val="614573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Anna​</a:t>
            </a:r>
          </a:p>
          <a:p>
            <a:endParaRPr lang="en-US"/>
          </a:p>
          <a:p>
            <a:r>
              <a:rPr lang="en-US"/>
              <a:t>Check out these awesome chefs!  ​</a:t>
            </a:r>
          </a:p>
          <a:p>
            <a:r>
              <a:rPr lang="en-US"/>
              <a:t>This is one of my favorite parts of TRAIL although I do love all of the curriculum ​</a:t>
            </a:r>
          </a:p>
          <a:p>
            <a:r>
              <a:rPr lang="en-US"/>
              <a:t>THE HEALTHY SNACK DEMONSTRATION!!!! ​</a:t>
            </a:r>
          </a:p>
          <a:p>
            <a:r>
              <a:rPr lang="en-US"/>
              <a:t>How fun is this!?!​​</a:t>
            </a:r>
          </a:p>
          <a:p>
            <a:endParaRPr lang="en-US"/>
          </a:p>
          <a:p>
            <a:r>
              <a:rPr lang="en-US"/>
              <a:t>Things to know about this is​​</a:t>
            </a:r>
          </a:p>
          <a:p>
            <a:endParaRPr lang="en-US"/>
          </a:p>
          <a:p>
            <a:r>
              <a:rPr lang="en-US"/>
              <a:t>Each round of curriculum implementation must have 2 healthy snack demonstrations​</a:t>
            </a:r>
          </a:p>
          <a:p>
            <a:r>
              <a:rPr lang="en-US"/>
              <a:t>It must be hands on with the participants​</a:t>
            </a:r>
          </a:p>
          <a:p>
            <a:r>
              <a:rPr lang="en-US"/>
              <a:t>All food items must be T.R.A.I.L. appropriate​</a:t>
            </a:r>
          </a:p>
          <a:p>
            <a:endParaRPr lang="en-US"/>
          </a:p>
          <a:p>
            <a:r>
              <a:rPr lang="en-US"/>
              <a:t>Tips:​</a:t>
            </a:r>
          </a:p>
          <a:p>
            <a:r>
              <a:rPr lang="en-US"/>
              <a:t>Try easy recipes participants can make at home​</a:t>
            </a:r>
          </a:p>
          <a:p>
            <a:r>
              <a:rPr lang="en-US"/>
              <a:t>Use locally available/affordable ingredients​</a:t>
            </a:r>
          </a:p>
          <a:p>
            <a:endParaRPr lang="en-US"/>
          </a:p>
          <a:p>
            <a:r>
              <a:rPr lang="en-US"/>
              <a:t>Indigenous foods​</a:t>
            </a:r>
          </a:p>
          <a:p>
            <a:r>
              <a:rPr lang="en-US"/>
              <a:t>Involve Community Members​</a:t>
            </a:r>
          </a:p>
          <a:p>
            <a:r>
              <a:rPr lang="en-US"/>
              <a:t>Elders ​</a:t>
            </a:r>
          </a:p>
          <a:p>
            <a:r>
              <a:rPr lang="en-US"/>
              <a:t>Tribal Departments ​</a:t>
            </a:r>
          </a:p>
          <a:p>
            <a:endParaRPr lang="en-US"/>
          </a:p>
          <a:p>
            <a:r>
              <a:rPr lang="en-US"/>
              <a:t>Maybe kids could gather berries to use them in a cool smoothie recipe​</a:t>
            </a:r>
          </a:p>
          <a:p>
            <a:endParaRPr lang="en-US"/>
          </a:p>
          <a:p>
            <a:r>
              <a:rPr lang="en-US"/>
              <a:t>​The possibilities are endless!</a:t>
            </a:r>
          </a:p>
        </p:txBody>
      </p:sp>
      <p:sp>
        <p:nvSpPr>
          <p:cNvPr id="4" name="Slide Number Placeholder 3"/>
          <p:cNvSpPr>
            <a:spLocks noGrp="1"/>
          </p:cNvSpPr>
          <p:nvPr>
            <p:ph type="sldNum" sz="quarter" idx="5"/>
          </p:nvPr>
        </p:nvSpPr>
        <p:spPr/>
        <p:txBody>
          <a:bodyPr/>
          <a:lstStyle/>
          <a:p>
            <a:fld id="{BEEB4D64-D071-EF4E-85C4-6865692B843B}" type="slidenum">
              <a:rPr lang="en-US" smtClean="0"/>
              <a:t>18</a:t>
            </a:fld>
            <a:endParaRPr lang="en-US"/>
          </a:p>
        </p:txBody>
      </p:sp>
    </p:spTree>
    <p:extLst>
      <p:ext uri="{BB962C8B-B14F-4D97-AF65-F5344CB8AC3E}">
        <p14:creationId xmlns:p14="http://schemas.microsoft.com/office/powerpoint/2010/main" val="3788298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Anna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In Chapter 6 the Community Education Project will be introduced to participants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This will be brainstorming "How can we help make our whole community be as healthy as possible"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err="1">
                <a:solidFill>
                  <a:srgbClr val="000000"/>
                </a:solidFill>
                <a:effectLst/>
                <a:latin typeface="Calibri" panose="020F0502020204030204" pitchFamily="34" charset="0"/>
              </a:rPr>
              <a:t>annnnnnnnd</a:t>
            </a:r>
            <a:r>
              <a:rPr lang="en-US"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the participants will host a Community Education Project in Chapter 11!</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You will use that time between chapter 6 to chapter 11 to plan and organize the project.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The community education project should be an educational activity that betters our </a:t>
            </a:r>
            <a:r>
              <a:rPr lang="en-US" sz="1800" b="0" i="0" u="none" strike="noStrike" err="1">
                <a:solidFill>
                  <a:srgbClr val="000000"/>
                </a:solidFill>
                <a:effectLst/>
                <a:latin typeface="Calibri" panose="020F0502020204030204" pitchFamily="34" charset="0"/>
              </a:rPr>
              <a:t>communiity</a:t>
            </a:r>
            <a:r>
              <a:rPr lang="en-US" sz="1800" b="0" i="0" u="none" strike="noStrike">
                <a:solidFill>
                  <a:srgbClr val="000000"/>
                </a:solidFill>
                <a:effectLst/>
                <a:latin typeface="Calibri" panose="020F0502020204030204" pitchFamily="34" charset="0"/>
              </a:rPr>
              <a:t> by sharing information and/or hosting activities related to health, wellness, and type 2 diabetes prevention.  But don’t forget it is engaging!</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If possible, the community education project should take place at a location other than the Club.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Also , the community education project only needs to be implemented once per grant year for each unit,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even if they run the TRAIL curriculum more than once in a grant period</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19</a:t>
            </a:fld>
            <a:endParaRPr lang="en-US"/>
          </a:p>
        </p:txBody>
      </p:sp>
    </p:spTree>
    <p:extLst>
      <p:ext uri="{BB962C8B-B14F-4D97-AF65-F5344CB8AC3E}">
        <p14:creationId xmlns:p14="http://schemas.microsoft.com/office/powerpoint/2010/main" val="1502545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Carla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Thank you Norma and welcome everyone to our second training TRAIL 2023 Program Data Tracking and Reporting.......we hope that you enjoy the next 60 minutes together and find the informational valuable as you begin to implement your TRAIL program.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Next slide....</a:t>
            </a:r>
            <a:endParaRPr lang="en-US" b="0" i="0">
              <a:solidFill>
                <a:srgbClr val="444444"/>
              </a:solidFill>
              <a:effectLst/>
              <a:latin typeface="Calibri" panose="020F0502020204030204" pitchFamily="34" charset="0"/>
            </a:endParaRPr>
          </a:p>
          <a:p>
            <a:endParaRPr lang="en-US"/>
          </a:p>
          <a:p>
            <a:r>
              <a:rPr lang="en-US"/>
              <a:t> ​</a:t>
            </a:r>
          </a:p>
        </p:txBody>
      </p:sp>
      <p:sp>
        <p:nvSpPr>
          <p:cNvPr id="4" name="Slide Number Placeholder 3"/>
          <p:cNvSpPr>
            <a:spLocks noGrp="1"/>
          </p:cNvSpPr>
          <p:nvPr>
            <p:ph type="sldNum" sz="quarter" idx="5"/>
          </p:nvPr>
        </p:nvSpPr>
        <p:spPr/>
        <p:txBody>
          <a:bodyPr/>
          <a:lstStyle/>
          <a:p>
            <a:fld id="{6E355AC5-D681-B545-A7C6-9DCDDDD0DEFD}" type="slidenum">
              <a:rPr lang="en-US" smtClean="0"/>
              <a:t>2</a:t>
            </a:fld>
            <a:endParaRPr lang="en-US"/>
          </a:p>
        </p:txBody>
      </p:sp>
    </p:spTree>
    <p:extLst>
      <p:ext uri="{BB962C8B-B14F-4D97-AF65-F5344CB8AC3E}">
        <p14:creationId xmlns:p14="http://schemas.microsoft.com/office/powerpoint/2010/main" val="1619664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Here are some ideas that have been given in the curriculum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342900" indent="-342900">
              <a:buFont typeface="Wingdings,Sans-Serif" panose="020B0604020202020204" pitchFamily="34" charset="0"/>
              <a:buChar char="Ø"/>
            </a:pPr>
            <a:r>
              <a:rPr lang="en-US"/>
              <a:t>Make healthy snack packages for elders  </a:t>
            </a:r>
            <a:endParaRPr lang="en-US" b="0" i="0">
              <a:effectLst/>
              <a:cs typeface="Calibri"/>
            </a:endParaRPr>
          </a:p>
          <a:p>
            <a:pPr marL="342900" indent="-342900">
              <a:buFont typeface="Wingdings,Sans-Serif" panose="020B0604020202020204" pitchFamily="34" charset="0"/>
              <a:buChar char="Ø"/>
            </a:pPr>
            <a:r>
              <a:rPr lang="en-US"/>
              <a:t>Plant a community garden </a:t>
            </a:r>
          </a:p>
          <a:p>
            <a:pPr marL="342900" indent="-342900">
              <a:buFont typeface="Wingdings,Sans-Serif" panose="020B0604020202020204" pitchFamily="34" charset="0"/>
              <a:buChar char="Ø"/>
            </a:pPr>
            <a:r>
              <a:rPr lang="en-US"/>
              <a:t>Volunteer at a food bank  </a:t>
            </a:r>
            <a:endParaRPr lang="en-US" b="0" i="0">
              <a:effectLst/>
              <a:cs typeface="Calibri"/>
            </a:endParaRPr>
          </a:p>
          <a:p>
            <a:pPr marL="342900" indent="-342900">
              <a:buFont typeface="Wingdings,Sans-Serif" panose="020B0604020202020204" pitchFamily="34" charset="0"/>
              <a:buChar char="Ø"/>
            </a:pPr>
            <a:r>
              <a:rPr lang="en-US"/>
              <a:t>Partner to host a health fair </a:t>
            </a:r>
            <a:endParaRPr lang="en-US" b="0" i="0">
              <a:effectLst/>
              <a:cs typeface="Calibri"/>
            </a:endParaRPr>
          </a:p>
          <a:p>
            <a:pPr marL="342900" indent="-342900">
              <a:buFont typeface="Wingdings,Sans-Serif" panose="020B0604020202020204" pitchFamily="34" charset="0"/>
              <a:buChar char="Ø"/>
            </a:pPr>
            <a:r>
              <a:rPr lang="en-US"/>
              <a:t>Help write a </a:t>
            </a:r>
            <a:r>
              <a:rPr lang="en-US" b="0" i="0" u="none" strike="noStrike">
                <a:effectLst/>
              </a:rPr>
              <a:t>T.R.A.I.L.</a:t>
            </a:r>
            <a:r>
              <a:rPr lang="en-US"/>
              <a:t> article for the tribal newspaper   </a:t>
            </a:r>
            <a:endParaRPr lang="en-US" b="0" i="0">
              <a:effectLst/>
              <a:cs typeface="Calibri"/>
            </a:endParaRPr>
          </a:p>
          <a:p>
            <a:pPr marL="342900" indent="-342900">
              <a:buFont typeface="Wingdings,Sans-Serif" panose="020B0604020202020204" pitchFamily="34" charset="0"/>
              <a:buChar char="Ø"/>
            </a:pPr>
            <a:r>
              <a:rPr lang="en-US"/>
              <a:t>Make a diabetes prevention video that will be featured on your clubs social media</a:t>
            </a:r>
            <a:r>
              <a:rPr lang="en-US" b="0" i="0" u="none" strike="noStrike">
                <a:effectLst/>
              </a:rPr>
              <a:t> </a:t>
            </a:r>
            <a:endParaRPr lang="en-US" b="0" i="0">
              <a:effectLst/>
              <a:cs typeface="Calibri"/>
            </a:endParaRPr>
          </a:p>
          <a:p>
            <a:pPr>
              <a:buFont typeface="Arial" panose="020B0604020202020204" pitchFamily="34" charset="0"/>
              <a:buChar char="•"/>
            </a:pPr>
            <a:endParaRPr lang="en-US" sz="1800">
              <a:solidFill>
                <a:srgbClr val="444444"/>
              </a:solidFill>
              <a:cs typeface="Calibri"/>
            </a:endParaRPr>
          </a:p>
        </p:txBody>
      </p:sp>
      <p:sp>
        <p:nvSpPr>
          <p:cNvPr id="4" name="Slide Number Placeholder 3"/>
          <p:cNvSpPr>
            <a:spLocks noGrp="1"/>
          </p:cNvSpPr>
          <p:nvPr>
            <p:ph type="sldNum" sz="quarter" idx="5"/>
          </p:nvPr>
        </p:nvSpPr>
        <p:spPr/>
        <p:txBody>
          <a:bodyPr/>
          <a:lstStyle/>
          <a:p>
            <a:fld id="{BEEB4D64-D071-EF4E-85C4-6865692B843B}" type="slidenum">
              <a:rPr lang="en-US" smtClean="0"/>
              <a:t>20</a:t>
            </a:fld>
            <a:endParaRPr lang="en-US"/>
          </a:p>
        </p:txBody>
      </p:sp>
    </p:spTree>
    <p:extLst>
      <p:ext uri="{BB962C8B-B14F-4D97-AF65-F5344CB8AC3E}">
        <p14:creationId xmlns:p14="http://schemas.microsoft.com/office/powerpoint/2010/main" val="1874628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Now,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Those were some great ideas,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BUT I am </a:t>
            </a:r>
            <a:r>
              <a:rPr lang="en-US" sz="1800" b="0" i="0" u="none" strike="noStrike" err="1">
                <a:solidFill>
                  <a:srgbClr val="000000"/>
                </a:solidFill>
                <a:effectLst/>
                <a:latin typeface="Calibri" panose="020F0502020204030204" pitchFamily="34" charset="0"/>
              </a:rPr>
              <a:t>gonna</a:t>
            </a:r>
            <a:r>
              <a:rPr lang="en-US" sz="1800" b="0" i="0" u="none" strike="noStrike">
                <a:solidFill>
                  <a:srgbClr val="000000"/>
                </a:solidFill>
                <a:effectLst/>
                <a:latin typeface="Calibri" panose="020F0502020204030204" pitchFamily="34" charset="0"/>
              </a:rPr>
              <a:t> take it to the experts...YOU!</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You awesome clubs have hosted some amazing community education projects or have some ideas for new ones.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Please type in the chat what are some ideas you all have for Community Education Projects </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21</a:t>
            </a:fld>
            <a:endParaRPr lang="en-US"/>
          </a:p>
        </p:txBody>
      </p:sp>
    </p:spTree>
    <p:extLst>
      <p:ext uri="{BB962C8B-B14F-4D97-AF65-F5344CB8AC3E}">
        <p14:creationId xmlns:p14="http://schemas.microsoft.com/office/powerpoint/2010/main" val="295403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Anna</a:t>
            </a:r>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22</a:t>
            </a:fld>
            <a:endParaRPr lang="en-US"/>
          </a:p>
        </p:txBody>
      </p:sp>
    </p:spTree>
    <p:extLst>
      <p:ext uri="{BB962C8B-B14F-4D97-AF65-F5344CB8AC3E}">
        <p14:creationId xmlns:p14="http://schemas.microsoft.com/office/powerpoint/2010/main" val="25271511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a:solidFill>
                  <a:srgbClr val="444444"/>
                </a:solidFill>
                <a:latin typeface="Calibri"/>
                <a:cs typeface="Calibri"/>
              </a:rPr>
              <a:t>Anna</a:t>
            </a:r>
            <a:endParaRPr lang="en-US" sz="1800" b="0" i="0" err="1">
              <a:solidFill>
                <a:srgbClr val="444444"/>
              </a:solidFill>
              <a:effectLst/>
              <a:latin typeface="Calibri" panose="020F0502020204030204" pitchFamily="34" charset="0"/>
              <a:cs typeface="Calibri"/>
            </a:endParaRPr>
          </a:p>
          <a:p>
            <a:pPr algn="l" rtl="0" fontAlgn="base"/>
            <a:r>
              <a:rPr lang="en-US" sz="1800" b="0" i="0" u="none" strike="noStrike">
                <a:solidFill>
                  <a:srgbClr val="000000"/>
                </a:solidFill>
                <a:effectLst/>
                <a:latin typeface="Calibri"/>
                <a:cs typeface="Calibri"/>
              </a:rPr>
              <a:t>Healthy food choices help with diabetes prevention in a huge way and contributes to being a whole healthy person physically, spiritually, emotionally and mentally.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The T.R.A.I.L. program’s goal is to prevent the onset of type 2 diabetes </a:t>
            </a:r>
            <a:r>
              <a:rPr lang="en-US" sz="1800" b="0" i="0">
                <a:solidFill>
                  <a:srgbClr val="444444"/>
                </a:solidFill>
                <a:effectLst/>
                <a:latin typeface="Calibri"/>
                <a:cs typeface="Calibri"/>
              </a:rPr>
              <a:t>​</a:t>
            </a:r>
          </a:p>
          <a:p>
            <a:pPr algn="l" rtl="0" fontAlgn="base"/>
            <a:r>
              <a:rPr lang="en-US" sz="1800" b="0" i="0" u="none" strike="noStrike">
                <a:solidFill>
                  <a:srgbClr val="000000"/>
                </a:solidFill>
                <a:effectLst/>
                <a:latin typeface="Calibri"/>
                <a:cs typeface="Calibri"/>
              </a:rPr>
              <a:t>        and healthy food choices are a very important part of diabetes prevention</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Healthy food choices promote health and wellness to youth</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And Healthy, nutritious food helps give youth the energy needed to do physical activity</a:t>
            </a:r>
            <a:r>
              <a:rPr lang="en-US" sz="1800" b="0" i="0">
                <a:solidFill>
                  <a:srgbClr val="444444"/>
                </a:solidFill>
                <a:effectLst/>
                <a:latin typeface="Calibri"/>
                <a:cs typeface="Calibri"/>
              </a:rPr>
              <a:t>​</a:t>
            </a:r>
          </a:p>
          <a:p>
            <a:pPr algn="l" rtl="0" fontAlgn="base"/>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Think about a time when you ate something healthy or drank water and how much it helped contribute to your well-being physically, spiritually, emotionally or mentally.</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Some may not have been hangry, some of you felt physically better, some of you felt they could concentrate or that they had more energy.  this is the same for our youth.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buFont typeface="Arial" panose="020B0604020202020204" pitchFamily="34" charset="0"/>
              <a:buNone/>
            </a:pPr>
            <a:endParaRPr lang="en-US" sz="1800" b="0" i="0">
              <a:solidFill>
                <a:srgbClr val="444444"/>
              </a:solidFill>
              <a:effectLst/>
              <a:latin typeface="Arial" panose="020B0604020202020204" pitchFamily="34" charset="0"/>
            </a:endParaRPr>
          </a:p>
          <a:p>
            <a:pPr algn="l" rtl="0" fontAlgn="base"/>
            <a:r>
              <a:rPr lang="en-US" sz="1800" b="0" i="0" u="none" strike="noStrike">
                <a:solidFill>
                  <a:srgbClr val="000000"/>
                </a:solidFill>
                <a:effectLst/>
                <a:latin typeface="Calibri"/>
                <a:cs typeface="Calibri"/>
              </a:rPr>
              <a:t>With this in mind it is very important to understand that foods that do not support diabetes prevention or are not TRAIL appropriate cannot be reimbursed with T.R.A.I.L. grant funds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23</a:t>
            </a:fld>
            <a:endParaRPr lang="en-US"/>
          </a:p>
        </p:txBody>
      </p:sp>
    </p:spTree>
    <p:extLst>
      <p:ext uri="{BB962C8B-B14F-4D97-AF65-F5344CB8AC3E}">
        <p14:creationId xmlns:p14="http://schemas.microsoft.com/office/powerpoint/2010/main" val="3119228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a:solidFill>
                  <a:srgbClr val="444444"/>
                </a:solidFill>
                <a:latin typeface="Calibri"/>
                <a:cs typeface="Calibri"/>
              </a:rPr>
              <a:t>Anna</a:t>
            </a:r>
            <a:endParaRPr lang="en-US" sz="1800" b="0" i="0">
              <a:solidFill>
                <a:srgbClr val="444444"/>
              </a:solidFill>
              <a:effectLst/>
              <a:latin typeface="Calibri" panose="020F0502020204030204" pitchFamily="34" charset="0"/>
              <a:cs typeface="Calibri"/>
            </a:endParaRPr>
          </a:p>
          <a:p>
            <a:pPr algn="l" rtl="0" fontAlgn="base"/>
            <a:r>
              <a:rPr lang="en-US" sz="1800" b="0" i="0" u="none" strike="noStrike">
                <a:solidFill>
                  <a:srgbClr val="000000"/>
                </a:solidFill>
                <a:effectLst/>
                <a:latin typeface="Calibri"/>
                <a:cs typeface="Calibri"/>
              </a:rPr>
              <a:t>Now let's talk about how we can incorporate healthy snacks</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Here are some tips to assist with making Healthy Snack Choices</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Fresh is best</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Make a list so you can be prepared </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A balanced diet = healthy diet</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Keep in mind that Natural/organic does not always mean healthy and T.R.A.I.L. appropriate</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If in doubt, ask (well in advance)</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You will receive a Healthy Snacks Guidance resource to help you </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Budgeting for healthy eating</a:t>
            </a:r>
            <a:r>
              <a:rPr lang="en-US" sz="1800" b="0" i="0">
                <a:solidFill>
                  <a:srgbClr val="444444"/>
                </a:solidFill>
                <a:effectLst/>
                <a:latin typeface="Calibri"/>
                <a:cs typeface="Calibri"/>
              </a:rPr>
              <a:t>​</a:t>
            </a:r>
          </a:p>
          <a:p>
            <a:pPr algn="l" rtl="0" fontAlgn="base"/>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Pre-Planning and Communication are huge pieces of the success for incorporating healthy snacks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You could develop menu's and prepare notes to explain the reason why you need to purchase a particular food and have a discussion for pre-approval as well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Communication is key </a:t>
            </a:r>
            <a:endParaRPr lang="en-US" b="0" i="0">
              <a:solidFill>
                <a:srgbClr val="444444"/>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24</a:t>
            </a:fld>
            <a:endParaRPr lang="en-US"/>
          </a:p>
        </p:txBody>
      </p:sp>
    </p:spTree>
    <p:extLst>
      <p:ext uri="{BB962C8B-B14F-4D97-AF65-F5344CB8AC3E}">
        <p14:creationId xmlns:p14="http://schemas.microsoft.com/office/powerpoint/2010/main" val="1942500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a:solidFill>
                  <a:srgbClr val="444444"/>
                </a:solidFill>
                <a:latin typeface="Calibri"/>
                <a:cs typeface="Calibri"/>
              </a:rPr>
              <a:t>Anna</a:t>
            </a:r>
            <a:endParaRPr lang="en-US" sz="1800" b="0" i="0">
              <a:solidFill>
                <a:srgbClr val="444444"/>
              </a:solidFill>
              <a:effectLst/>
              <a:latin typeface="Calibri" panose="020F0502020204030204" pitchFamily="34" charset="0"/>
              <a:cs typeface="Calibri"/>
            </a:endParaRPr>
          </a:p>
          <a:p>
            <a:pPr algn="l" rtl="0" fontAlgn="base"/>
            <a:r>
              <a:rPr lang="en-US" sz="1800" b="0" i="0" u="none" strike="noStrike">
                <a:solidFill>
                  <a:srgbClr val="000000"/>
                </a:solidFill>
                <a:effectLst/>
                <a:latin typeface="Calibri"/>
                <a:cs typeface="Calibri"/>
              </a:rPr>
              <a:t>Here are some ways to help get youth interested in healthy food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Mix things up – disguise healthy foods as more enjoyable choices</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Tie foods back to local history or connections</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Make snack time fun – involve youth and create games around healthy eating</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Innovation and creativity are definitely key in this space  </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and creating a safe space to just "try" new food without consequence is important as well </a:t>
            </a:r>
            <a:endParaRPr lang="en-US" sz="1800" b="0" i="0">
              <a:solidFill>
                <a:srgbClr val="444444"/>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25</a:t>
            </a:fld>
            <a:endParaRPr lang="en-US"/>
          </a:p>
        </p:txBody>
      </p:sp>
    </p:spTree>
    <p:extLst>
      <p:ext uri="{BB962C8B-B14F-4D97-AF65-F5344CB8AC3E}">
        <p14:creationId xmlns:p14="http://schemas.microsoft.com/office/powerpoint/2010/main" val="188304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a:solidFill>
                  <a:srgbClr val="444444"/>
                </a:solidFill>
                <a:latin typeface="Calibri"/>
                <a:cs typeface="Calibri"/>
              </a:rPr>
              <a:t>Anna</a:t>
            </a:r>
            <a:endParaRPr lang="en-US" sz="1800" b="0" i="0">
              <a:solidFill>
                <a:srgbClr val="444444"/>
              </a:solidFill>
              <a:effectLst/>
              <a:latin typeface="Calibri" panose="020F0502020204030204" pitchFamily="34" charset="0"/>
              <a:cs typeface="Calibri"/>
            </a:endParaRPr>
          </a:p>
          <a:p>
            <a:pPr algn="l" rtl="0" fontAlgn="base"/>
            <a:r>
              <a:rPr lang="en-US" sz="1800" b="0" i="0" u="none" strike="noStrike">
                <a:solidFill>
                  <a:srgbClr val="000000"/>
                </a:solidFill>
                <a:effectLst/>
                <a:latin typeface="Calibri"/>
                <a:cs typeface="Calibri"/>
              </a:rPr>
              <a:t>Let's talk about some challenges and best practices in securing healthy snacks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For example,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-In previous years we have heard that the distance to secure food and a rise in gas prices may be a challenge to secure healthy snacks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-A Challenge could also be that the healthier food option is much more expensive and it is hard to budget</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-A best practice may be working with the community garden to harvest healthy snacks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I would like to open it up in the chat for any challenges and best practices  for securing healthy snacks so that we can learn from one another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Open up for a chat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Questions to pose</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How are we using food in our budget?</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What are some challenges?</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What are some opportunities?</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Now I would like to turn it back over to Lisa Vandever, who will give some more information to be successful with TRAIL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buFont typeface="Arial" panose="020B0604020202020204" pitchFamily="34" charset="0"/>
              <a:buNone/>
            </a:pP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26</a:t>
            </a:fld>
            <a:endParaRPr lang="en-US"/>
          </a:p>
        </p:txBody>
      </p:sp>
    </p:spTree>
    <p:extLst>
      <p:ext uri="{BB962C8B-B14F-4D97-AF65-F5344CB8AC3E}">
        <p14:creationId xmlns:p14="http://schemas.microsoft.com/office/powerpoint/2010/main" val="2755565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LISA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The due dates are as follows: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Read each bullet.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We will cover components and reporting guide in the next couple slides.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All the data collected and requested for the report to IHS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   </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27</a:t>
            </a:fld>
            <a:endParaRPr lang="en-US"/>
          </a:p>
        </p:txBody>
      </p:sp>
    </p:spTree>
    <p:extLst>
      <p:ext uri="{BB962C8B-B14F-4D97-AF65-F5344CB8AC3E}">
        <p14:creationId xmlns:p14="http://schemas.microsoft.com/office/powerpoint/2010/main" val="3628241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444444"/>
                </a:solidFill>
              </a:rPr>
              <a:t>When you get into your report for the club site, this is your view of the Quarterly Program Report</a:t>
            </a:r>
          </a:p>
          <a:p>
            <a:r>
              <a:rPr lang="en-US">
                <a:solidFill>
                  <a:srgbClr val="444444"/>
                </a:solidFill>
              </a:rPr>
              <a:t>All Clubs must complete all questions on the General Tab (highlighted in BLUE at the top of your screen).</a:t>
            </a:r>
          </a:p>
          <a:p>
            <a:r>
              <a:rPr lang="en-US">
                <a:solidFill>
                  <a:srgbClr val="444444"/>
                </a:solidFill>
              </a:rPr>
              <a:t>At this point, your first question should be answered "yes" to implementation of the entirety (all 12 chapters) of TRAIL at your club. Complete the General information. Please use complete sentences to explain thoroughly. This is a very important piece.  We want to know about the events. We want to see your outcomes and gather any feedback. This is where we receive the important information and successes to share with our partners and to know how we can give you your best support.</a:t>
            </a:r>
          </a:p>
          <a:p>
            <a:endParaRPr lang="en-US">
              <a:solidFill>
                <a:srgbClr val="444444"/>
              </a:solidFill>
            </a:endParaRPr>
          </a:p>
          <a:p>
            <a:r>
              <a:rPr lang="en-US">
                <a:solidFill>
                  <a:srgbClr val="444444"/>
                </a:solidFill>
              </a:rPr>
              <a:t>NEXT SLIDE</a:t>
            </a:r>
            <a:endParaRPr lang="en-US"/>
          </a:p>
          <a:p>
            <a:pPr algn="l" rtl="0" fontAlgn="base"/>
            <a:r>
              <a:rPr lang="en-US" sz="1800" b="0" i="0" u="none" strike="noStrike">
                <a:solidFill>
                  <a:srgbClr val="000000"/>
                </a:solidFill>
                <a:effectLst/>
                <a:latin typeface="Calibri"/>
                <a:ea typeface="Calibri"/>
                <a:cs typeface="Calibri"/>
              </a:rPr>
              <a:t>   </a:t>
            </a:r>
            <a:endParaRPr lang="en-US" b="0" i="0">
              <a:solidFill>
                <a:srgbClr val="444444"/>
              </a:solidFill>
              <a:effectLst/>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28</a:t>
            </a:fld>
            <a:endParaRPr lang="en-US"/>
          </a:p>
        </p:txBody>
      </p:sp>
    </p:spTree>
    <p:extLst>
      <p:ext uri="{BB962C8B-B14F-4D97-AF65-F5344CB8AC3E}">
        <p14:creationId xmlns:p14="http://schemas.microsoft.com/office/powerpoint/2010/main" val="369661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Lisa: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We are making changes to the data tracking and data reporting for T.R.A.I.L. program.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The report will mimic the format for the OJJDP Mentoring program.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There will be tabs for each section.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The first section will be general questions that all sites will complete each quarter.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The second tab will only be completed during the reporting period that you complete your T.R.A.I.L. curriculum implementation cycle.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If your implementation of the T.R.A.I.L. curriculum spans two reporting periods, you will only complete the second tab during the reporting period when the implementation ended. </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29</a:t>
            </a:fld>
            <a:endParaRPr lang="en-US"/>
          </a:p>
        </p:txBody>
      </p:sp>
    </p:spTree>
    <p:extLst>
      <p:ext uri="{BB962C8B-B14F-4D97-AF65-F5344CB8AC3E}">
        <p14:creationId xmlns:p14="http://schemas.microsoft.com/office/powerpoint/2010/main" val="4140127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Carla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And before we begin, I want to acknowledge and recognized our amazing partners......through the support of Indian Health Services, BGCA and NCAI have partnered directly together to support you and your TRAIL program.</a:t>
            </a:r>
            <a:r>
              <a:rPr lang="en-US" sz="1800" b="0" i="0">
                <a:solidFill>
                  <a:srgbClr val="444444"/>
                </a:solidFill>
                <a:effectLst/>
                <a:latin typeface="Calibri" panose="020F0502020204030204" pitchFamily="34" charset="0"/>
              </a:rPr>
              <a:t>​  </a:t>
            </a:r>
            <a:r>
              <a:rPr lang="en-US" sz="1800" b="0" i="0" u="none" strike="noStrike">
                <a:solidFill>
                  <a:srgbClr val="000000"/>
                </a:solidFill>
                <a:effectLst/>
                <a:latin typeface="Calibri" panose="020F0502020204030204" pitchFamily="34" charset="0"/>
              </a:rPr>
              <a:t>I can't stress enough how excited we truly are and look forward to an amazing year and working with you in partnership.</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​I also hope that some of the changes we have made will make this easier for you and very streamlined.</a:t>
            </a:r>
          </a:p>
          <a:p>
            <a:pPr algn="l" rtl="0" fontAlgn="base"/>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So lets get this started.......it is an honor and a privilege to introduce our first presenter......Please welcome our very own, BGCA Native Services Director of Organizational Development Anna Bear to take more about the curriculum. </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3</a:t>
            </a:fld>
            <a:endParaRPr lang="en-US"/>
          </a:p>
        </p:txBody>
      </p:sp>
    </p:spTree>
    <p:extLst>
      <p:ext uri="{BB962C8B-B14F-4D97-AF65-F5344CB8AC3E}">
        <p14:creationId xmlns:p14="http://schemas.microsoft.com/office/powerpoint/2010/main" val="2763757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a:ea typeface="Calibri"/>
                <a:cs typeface="Calibri"/>
              </a:rPr>
              <a:t>LISA</a:t>
            </a:r>
            <a:r>
              <a:rPr lang="en-US" sz="1800" b="0" i="0">
                <a:solidFill>
                  <a:srgbClr val="444444"/>
                </a:solidFill>
                <a:effectLst/>
                <a:latin typeface="Calibri"/>
                <a:ea typeface="Calibri"/>
                <a:cs typeface="Calibri"/>
              </a:rPr>
              <a:t>​</a:t>
            </a:r>
            <a:endParaRPr lang="en-US" b="0" i="0">
              <a:solidFill>
                <a:srgbClr val="444444"/>
              </a:solidFill>
              <a:effectLst/>
              <a:latin typeface="Calibri"/>
              <a:ea typeface="Calibri"/>
              <a:cs typeface="Calibri"/>
            </a:endParaRPr>
          </a:p>
          <a:p>
            <a:pPr algn="l" rtl="0" fontAlgn="base"/>
            <a:r>
              <a:rPr lang="en-US" sz="1800" b="0" i="0">
                <a:solidFill>
                  <a:srgbClr val="444444"/>
                </a:solidFill>
                <a:effectLst/>
                <a:latin typeface="Calibri"/>
                <a:ea typeface="Calibri"/>
                <a:cs typeface="Calibri"/>
              </a:rPr>
              <a:t>​</a:t>
            </a:r>
            <a:endParaRPr lang="en-US" b="0" i="0">
              <a:solidFill>
                <a:srgbClr val="444444"/>
              </a:solidFill>
              <a:effectLst/>
              <a:latin typeface="Calibri"/>
              <a:ea typeface="Calibri"/>
              <a:cs typeface="Calibri"/>
            </a:endParaRPr>
          </a:p>
          <a:p>
            <a:pPr algn="l" rtl="0" fontAlgn="base"/>
            <a:r>
              <a:rPr lang="en-US" sz="1800" b="0" i="0" u="none" strike="noStrike">
                <a:solidFill>
                  <a:srgbClr val="000000"/>
                </a:solidFill>
                <a:effectLst/>
                <a:latin typeface="Calibri"/>
                <a:ea typeface="Calibri"/>
                <a:cs typeface="Calibri"/>
              </a:rPr>
              <a:t>We have been looking to update the reports to make them easier to complete. </a:t>
            </a:r>
            <a:r>
              <a:rPr lang="en-US" sz="1800" b="0" i="0">
                <a:solidFill>
                  <a:srgbClr val="444444"/>
                </a:solidFill>
                <a:effectLst/>
                <a:latin typeface="Calibri"/>
                <a:ea typeface="Calibri"/>
                <a:cs typeface="Calibri"/>
              </a:rPr>
              <a:t>​</a:t>
            </a:r>
            <a:endParaRPr lang="en-US" b="0" i="0">
              <a:solidFill>
                <a:srgbClr val="444444"/>
              </a:solidFill>
              <a:effectLst/>
              <a:latin typeface="Calibri"/>
              <a:ea typeface="Calibri"/>
              <a:cs typeface="Calibri"/>
            </a:endParaRPr>
          </a:p>
          <a:p>
            <a:pPr algn="l" rtl="0" fontAlgn="base"/>
            <a:r>
              <a:rPr lang="en-US" sz="1800" b="0" i="0" u="none" strike="noStrike">
                <a:solidFill>
                  <a:srgbClr val="000000"/>
                </a:solidFill>
                <a:effectLst/>
                <a:latin typeface="Calibri"/>
                <a:ea typeface="Calibri"/>
                <a:cs typeface="Calibri"/>
              </a:rPr>
              <a:t>To make sure these changes are in line with the Clubs’ experience, we will be sending the report questions and tracking sheets out to Clubs after this webinar. </a:t>
            </a:r>
            <a:r>
              <a:rPr lang="en-US" sz="1800" b="0" i="0">
                <a:solidFill>
                  <a:srgbClr val="444444"/>
                </a:solidFill>
                <a:effectLst/>
                <a:latin typeface="Calibri"/>
                <a:ea typeface="Calibri"/>
                <a:cs typeface="Calibri"/>
              </a:rPr>
              <a:t>​</a:t>
            </a:r>
            <a:endParaRPr lang="en-US" b="0" i="0">
              <a:solidFill>
                <a:srgbClr val="444444"/>
              </a:solidFill>
              <a:effectLst/>
              <a:latin typeface="Calibri"/>
              <a:ea typeface="Calibri"/>
              <a:cs typeface="Calibri"/>
            </a:endParaRPr>
          </a:p>
          <a:p>
            <a:pPr fontAlgn="base"/>
            <a:r>
              <a:rPr lang="en-US" sz="1800" b="0" i="1" u="sng" strike="noStrike">
                <a:solidFill>
                  <a:srgbClr val="000000"/>
                </a:solidFill>
                <a:effectLst/>
                <a:latin typeface="Calibri"/>
                <a:ea typeface="Calibri"/>
                <a:cs typeface="Calibri"/>
              </a:rPr>
              <a:t>Please provide your feedback on these by next Tuesday, February 7th to allow us to take the feedback into account prior to developing the new reports. We will explain these documents in the email that goes out, but here are some of the major changes that you will see in the updated report and data tracker.</a:t>
            </a:r>
            <a:r>
              <a:rPr lang="en-US" sz="1800" b="0" i="1" u="sng">
                <a:solidFill>
                  <a:srgbClr val="444444"/>
                </a:solidFill>
                <a:effectLst/>
                <a:latin typeface="Calibri"/>
                <a:ea typeface="Calibri"/>
                <a:cs typeface="Calibri"/>
              </a:rPr>
              <a:t>​</a:t>
            </a:r>
            <a:r>
              <a:rPr lang="en-US" sz="1800" i="1" u="sng">
                <a:solidFill>
                  <a:srgbClr val="444444"/>
                </a:solidFill>
                <a:latin typeface="Calibri"/>
                <a:ea typeface="Calibri"/>
                <a:cs typeface="Calibri"/>
              </a:rPr>
              <a:t>(We still doing this?)</a:t>
            </a:r>
            <a:endParaRPr lang="en-US" b="0" i="1" u="sng">
              <a:solidFill>
                <a:srgbClr val="444444"/>
              </a:solidFill>
              <a:effectLst/>
              <a:latin typeface="Calibri"/>
              <a:ea typeface="Calibri"/>
              <a:cs typeface="Calibri"/>
            </a:endParaRPr>
          </a:p>
          <a:p>
            <a:pPr fontAlgn="base">
              <a:buFont typeface="Arial" panose="020B0604020202020204" pitchFamily="34" charset="0"/>
              <a:buChar char="•"/>
            </a:pPr>
            <a:r>
              <a:rPr lang="en-US" sz="1800" b="0" i="0" u="none" strike="noStrike">
                <a:solidFill>
                  <a:srgbClr val="000000"/>
                </a:solidFill>
                <a:effectLst/>
                <a:latin typeface="Calibri"/>
                <a:ea typeface="Calibri"/>
                <a:cs typeface="Calibri"/>
              </a:rPr>
              <a:t>Youth level data on demographics, pre- and post-test, and physical activity challenges </a:t>
            </a:r>
            <a:r>
              <a:rPr lang="en-US" sz="1800">
                <a:solidFill>
                  <a:srgbClr val="000000"/>
                </a:solidFill>
                <a:latin typeface="Calibri"/>
                <a:ea typeface="Calibri"/>
                <a:cs typeface="Calibri"/>
              </a:rPr>
              <a:t>NEED TO BE COLLECTED daily/monthly </a:t>
            </a:r>
            <a:r>
              <a:rPr lang="en-US" sz="1800" b="0" i="0" u="none" strike="noStrike">
                <a:solidFill>
                  <a:srgbClr val="000000"/>
                </a:solidFill>
                <a:effectLst/>
                <a:latin typeface="Calibri"/>
                <a:ea typeface="Calibri"/>
                <a:cs typeface="Calibri"/>
              </a:rPr>
              <a:t>by each Club </a:t>
            </a:r>
            <a:r>
              <a:rPr lang="en-US" sz="1800">
                <a:solidFill>
                  <a:srgbClr val="000000"/>
                </a:solidFill>
                <a:latin typeface="Calibri"/>
                <a:ea typeface="Calibri"/>
                <a:cs typeface="Calibri"/>
              </a:rPr>
              <a:t>BUT will</a:t>
            </a:r>
            <a:r>
              <a:rPr lang="en-US" sz="1800" b="0" i="0" u="none" strike="noStrike">
                <a:solidFill>
                  <a:srgbClr val="000000"/>
                </a:solidFill>
                <a:effectLst/>
                <a:latin typeface="Calibri"/>
                <a:ea typeface="Calibri"/>
                <a:cs typeface="Calibri"/>
              </a:rPr>
              <a:t> only be reported to BGCA in aggregate. </a:t>
            </a:r>
            <a:r>
              <a:rPr lang="en-US" sz="1800" b="0" i="0">
                <a:solidFill>
                  <a:srgbClr val="444444"/>
                </a:solidFill>
                <a:effectLst/>
                <a:latin typeface="Calibri"/>
                <a:ea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ea typeface="Calibri"/>
                <a:cs typeface="Calibri"/>
              </a:rPr>
              <a:t>Example: You will report on the number of youth who improved in pre- and post tests., you will not report each youth’s scores.</a:t>
            </a:r>
            <a:r>
              <a:rPr lang="en-US" sz="1800" b="0" i="0">
                <a:solidFill>
                  <a:srgbClr val="444444"/>
                </a:solidFill>
                <a:effectLst/>
                <a:latin typeface="Calibri"/>
                <a:ea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ea typeface="Calibri"/>
                <a:cs typeface="Calibri"/>
              </a:rPr>
              <a:t>You will track Daily Physical Activity in a PA Log spreadsheet and only submit the</a:t>
            </a:r>
            <a:r>
              <a:rPr lang="en-US" sz="1800" b="1" i="0" u="none" strike="noStrike">
                <a:solidFill>
                  <a:srgbClr val="000000"/>
                </a:solidFill>
                <a:effectLst/>
                <a:latin typeface="Calibri"/>
                <a:ea typeface="Calibri"/>
                <a:cs typeface="Calibri"/>
              </a:rPr>
              <a:t> summary data on a quarterly basis</a:t>
            </a:r>
            <a:r>
              <a:rPr lang="en-US" sz="1800" b="0" i="0" u="none" strike="noStrike">
                <a:solidFill>
                  <a:srgbClr val="000000"/>
                </a:solidFill>
                <a:effectLst/>
                <a:latin typeface="Calibri"/>
                <a:ea typeface="Calibri"/>
                <a:cs typeface="Calibri"/>
              </a:rPr>
              <a:t>. You will not be submitting monthly physical activity data this year. Y</a:t>
            </a:r>
            <a:r>
              <a:rPr lang="en-US" sz="1800" b="0" i="0" u="sng">
                <a:solidFill>
                  <a:srgbClr val="000000"/>
                </a:solidFill>
                <a:effectLst/>
                <a:latin typeface="Calibri"/>
                <a:ea typeface="Calibri"/>
                <a:cs typeface="Calibri"/>
              </a:rPr>
              <a:t>ou will need to maintain the spreadsheet for your files and will be requested during site visits and audits. </a:t>
            </a:r>
            <a:r>
              <a:rPr lang="en-US" sz="1800" b="0" i="0">
                <a:solidFill>
                  <a:srgbClr val="444444"/>
                </a:solidFill>
                <a:effectLst/>
                <a:latin typeface="Calibri"/>
                <a:ea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ea typeface="Calibri"/>
                <a:cs typeface="Calibri"/>
              </a:rPr>
              <a:t>You will not enter youth data into the system. We have created a data tracking spreadsheet where you can track the youth level demographics, pre- and post-tests, and other data. You will need have the youth level data available during site visits and audits.</a:t>
            </a:r>
            <a:r>
              <a:rPr lang="en-US" sz="1800" b="0" i="0">
                <a:solidFill>
                  <a:srgbClr val="444444"/>
                </a:solidFill>
                <a:effectLst/>
                <a:latin typeface="Calibri"/>
                <a:ea typeface="Calibri"/>
                <a:cs typeface="Calibri"/>
              </a:rPr>
              <a:t>​</a:t>
            </a:r>
          </a:p>
          <a:p>
            <a:pPr algn="l" rtl="0" fontAlgn="base">
              <a:buFont typeface="Arial" panose="020B0604020202020204" pitchFamily="34" charset="0"/>
              <a:buChar char="•"/>
            </a:pPr>
            <a:r>
              <a:rPr lang="en-US" sz="1800" b="0" i="0">
                <a:solidFill>
                  <a:srgbClr val="444444"/>
                </a:solidFill>
                <a:effectLst/>
                <a:latin typeface="Calibri"/>
                <a:ea typeface="Calibri"/>
                <a:cs typeface="Calibri"/>
              </a:rPr>
              <a:t>​</a:t>
            </a:r>
          </a:p>
          <a:p>
            <a:pPr algn="l" rtl="0" fontAlgn="base"/>
            <a:r>
              <a:rPr lang="en-US" sz="1800" b="0" i="0">
                <a:solidFill>
                  <a:srgbClr val="444444"/>
                </a:solidFill>
                <a:effectLst/>
                <a:latin typeface="Calibri"/>
                <a:ea typeface="Calibri"/>
                <a:cs typeface="Calibri"/>
              </a:rPr>
              <a:t>​</a:t>
            </a:r>
            <a:endParaRPr lang="en-US" b="0" i="0">
              <a:solidFill>
                <a:srgbClr val="444444"/>
              </a:solidFill>
              <a:effectLst/>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30</a:t>
            </a:fld>
            <a:endParaRPr lang="en-US"/>
          </a:p>
        </p:txBody>
      </p:sp>
    </p:spTree>
    <p:extLst>
      <p:ext uri="{BB962C8B-B14F-4D97-AF65-F5344CB8AC3E}">
        <p14:creationId xmlns:p14="http://schemas.microsoft.com/office/powerpoint/2010/main" val="1597278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Lisa;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The T.R.A.I.L. program requires 60 minutes per day of Club-wide physical activity which BGCA will share with IHS.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Club-wide means this is not only for those participating in the curriculum.</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This can be done by tracking existing physical activities taking place during the day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Clubs can implement a dedicated time for T.R.A.I.L. physical activity (this can be programming such as Triple Play or another curriculum-based program).</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These will no longer be submitted as disaggregated data monthly, but we will ask you to submit the average number of minutes of activity per day and participation by gender.</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The newly developed Physical Activity Log will be sent in the email for your review.</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31</a:t>
            </a:fld>
            <a:endParaRPr lang="en-US"/>
          </a:p>
        </p:txBody>
      </p:sp>
    </p:spTree>
    <p:extLst>
      <p:ext uri="{BB962C8B-B14F-4D97-AF65-F5344CB8AC3E}">
        <p14:creationId xmlns:p14="http://schemas.microsoft.com/office/powerpoint/2010/main" val="25256013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a:ea typeface="Calibri"/>
                <a:cs typeface="Calibri"/>
              </a:rPr>
              <a:t>Lisa</a:t>
            </a:r>
          </a:p>
          <a:p>
            <a:r>
              <a:rPr lang="en-US">
                <a:solidFill>
                  <a:srgbClr val="000000"/>
                </a:solidFill>
              </a:rPr>
              <a:t>The Daily Activity Summary has changed from providing daily information to monthly. You still collect the daily data, however, the spreadsheets provided will allow you to provide the summary of the data for each month.</a:t>
            </a:r>
          </a:p>
          <a:p>
            <a:endParaRPr lang="en-US">
              <a:solidFill>
                <a:srgbClr val="000000"/>
              </a:solidFill>
            </a:endParaRPr>
          </a:p>
          <a:p>
            <a:endParaRPr lang="en-US" sz="1800">
              <a:solidFill>
                <a:srgbClr val="000000"/>
              </a:solidFill>
              <a:latin typeface="Calibri"/>
              <a:ea typeface="Calibri"/>
              <a:cs typeface="Calibri"/>
            </a:endParaRPr>
          </a:p>
        </p:txBody>
      </p:sp>
      <p:sp>
        <p:nvSpPr>
          <p:cNvPr id="4" name="Slide Number Placeholder 3"/>
          <p:cNvSpPr>
            <a:spLocks noGrp="1"/>
          </p:cNvSpPr>
          <p:nvPr>
            <p:ph type="sldNum" sz="quarter" idx="5"/>
          </p:nvPr>
        </p:nvSpPr>
        <p:spPr/>
        <p:txBody>
          <a:bodyPr/>
          <a:lstStyle/>
          <a:p>
            <a:fld id="{BEEB4D64-D071-EF4E-85C4-6865692B843B}" type="slidenum">
              <a:rPr lang="en-US" smtClean="0"/>
              <a:t>32</a:t>
            </a:fld>
            <a:endParaRPr lang="en-US"/>
          </a:p>
        </p:txBody>
      </p:sp>
    </p:spTree>
    <p:extLst>
      <p:ext uri="{BB962C8B-B14F-4D97-AF65-F5344CB8AC3E}">
        <p14:creationId xmlns:p14="http://schemas.microsoft.com/office/powerpoint/2010/main" val="1231145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LISA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The spreadsheet for tracking youth level data will be sent with the email after this webinar.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The data shown on this slide indicates what will be tracked in that sheet.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As mentioned before we are working on possibly adapting the Physical Activity Challenges, but this form will also track youth improvement in these challenges if appropriate.</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33</a:t>
            </a:fld>
            <a:endParaRPr lang="en-US"/>
          </a:p>
        </p:txBody>
      </p:sp>
    </p:spTree>
    <p:extLst>
      <p:ext uri="{BB962C8B-B14F-4D97-AF65-F5344CB8AC3E}">
        <p14:creationId xmlns:p14="http://schemas.microsoft.com/office/powerpoint/2010/main" val="3168623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444444"/>
                </a:solidFill>
                <a:ea typeface="Calibri"/>
                <a:cs typeface="Calibri"/>
              </a:rPr>
              <a:t>Lisa</a:t>
            </a:r>
            <a:endParaRPr lang="en-US">
              <a:solidFill>
                <a:srgbClr val="444444"/>
              </a:solidFill>
            </a:endParaRPr>
          </a:p>
          <a:p>
            <a:r>
              <a:rPr lang="en-US">
                <a:solidFill>
                  <a:srgbClr val="444444"/>
                </a:solidFill>
              </a:rPr>
              <a:t>We provided the Daily Activity Summary spreadsheet (screen shot of each are on the screen) to be capture the information to answer questions 10. Please let us know if you need any technical assistance with this. The summary includes the total number of days TRAIL was implemented and the average number of minutes daily. </a:t>
            </a:r>
            <a:endParaRPr lang="en-US"/>
          </a:p>
          <a:p>
            <a:r>
              <a:rPr lang="en-US">
                <a:solidFill>
                  <a:srgbClr val="444444"/>
                </a:solidFill>
              </a:rPr>
              <a:t>NEXT SLIDE</a:t>
            </a:r>
            <a:endParaRPr lang="en-US"/>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34</a:t>
            </a:fld>
            <a:endParaRPr lang="en-US"/>
          </a:p>
        </p:txBody>
      </p:sp>
    </p:spTree>
    <p:extLst>
      <p:ext uri="{BB962C8B-B14F-4D97-AF65-F5344CB8AC3E}">
        <p14:creationId xmlns:p14="http://schemas.microsoft.com/office/powerpoint/2010/main" val="976337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a:cs typeface="Calibri"/>
              </a:rPr>
              <a:t>LISA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fontAlgn="base"/>
            <a:r>
              <a:rPr lang="en-US" sz="1800" b="0" i="0">
                <a:solidFill>
                  <a:srgbClr val="444444"/>
                </a:solidFill>
                <a:effectLst/>
                <a:latin typeface="Calibri"/>
                <a:cs typeface="Calibri"/>
              </a:rPr>
              <a:t>​</a:t>
            </a:r>
            <a:r>
              <a:rPr lang="en-US">
                <a:solidFill>
                  <a:srgbClr val="444444"/>
                </a:solidFill>
              </a:rPr>
              <a:t>Also on question 10, the averages from the spreadsheets will be very helpful to answer this activity conducted in the clubs.</a:t>
            </a:r>
            <a:endParaRPr lang="en-US" b="0" i="0">
              <a:solidFill>
                <a:srgbClr val="444444"/>
              </a:solidFill>
              <a:effectLst/>
              <a:latin typeface="Calibri" panose="020F0502020204030204" pitchFamily="34" charset="0"/>
            </a:endParaRPr>
          </a:p>
          <a:p>
            <a:pPr algn="l" rtl="0" fontAlgn="base"/>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EEB4D64-D071-EF4E-85C4-6865692B843B}" type="slidenum">
              <a:rPr lang="en-US" smtClean="0"/>
              <a:t>35</a:t>
            </a:fld>
            <a:endParaRPr lang="en-US"/>
          </a:p>
        </p:txBody>
      </p:sp>
    </p:spTree>
    <p:extLst>
      <p:ext uri="{BB962C8B-B14F-4D97-AF65-F5344CB8AC3E}">
        <p14:creationId xmlns:p14="http://schemas.microsoft.com/office/powerpoint/2010/main" val="37935084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LISA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fontAlgn="base"/>
            <a:r>
              <a:rPr lang="en-US" sz="1800" b="0" i="0">
                <a:solidFill>
                  <a:srgbClr val="444444"/>
                </a:solidFill>
                <a:effectLst/>
                <a:latin typeface="Calibri"/>
                <a:cs typeface="Calibri"/>
              </a:rPr>
              <a:t>​</a:t>
            </a:r>
            <a:r>
              <a:rPr lang="en-US">
                <a:solidFill>
                  <a:srgbClr val="444444"/>
                </a:solidFill>
              </a:rPr>
              <a:t>Again, at this point you should be completing the implementation tab.</a:t>
            </a:r>
          </a:p>
          <a:p>
            <a:r>
              <a:rPr lang="en-US">
                <a:solidFill>
                  <a:srgbClr val="444444"/>
                </a:solidFill>
              </a:rPr>
              <a:t>Reminder-only include the information in the quarterly report immediately following the end of your implementation.</a:t>
            </a:r>
            <a:endParaRPr lang="en-US"/>
          </a:p>
          <a:p>
            <a:pPr algn="l" rtl="0"/>
            <a:endParaRPr lang="en-US" b="0" i="0">
              <a:solidFill>
                <a:srgbClr val="000000"/>
              </a:solidFill>
              <a:effectLst/>
              <a:latin typeface="Calibri"/>
              <a:cs typeface="Calibri"/>
            </a:endParaRPr>
          </a:p>
        </p:txBody>
      </p:sp>
      <p:sp>
        <p:nvSpPr>
          <p:cNvPr id="4" name="Slide Number Placeholder 3"/>
          <p:cNvSpPr>
            <a:spLocks noGrp="1"/>
          </p:cNvSpPr>
          <p:nvPr>
            <p:ph type="sldNum" sz="quarter" idx="5"/>
          </p:nvPr>
        </p:nvSpPr>
        <p:spPr/>
        <p:txBody>
          <a:bodyPr/>
          <a:lstStyle/>
          <a:p>
            <a:fld id="{BEEB4D64-D071-EF4E-85C4-6865692B843B}" type="slidenum">
              <a:rPr lang="en-US" smtClean="0"/>
              <a:t>36</a:t>
            </a:fld>
            <a:endParaRPr lang="en-US"/>
          </a:p>
        </p:txBody>
      </p:sp>
    </p:spTree>
    <p:extLst>
      <p:ext uri="{BB962C8B-B14F-4D97-AF65-F5344CB8AC3E}">
        <p14:creationId xmlns:p14="http://schemas.microsoft.com/office/powerpoint/2010/main" val="331736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a:ea typeface="Calibri"/>
                <a:cs typeface="Calibri"/>
              </a:rPr>
              <a:t>LISA</a:t>
            </a:r>
            <a:endParaRPr lang="en-US" sz="1800" b="0" i="0">
              <a:solidFill>
                <a:srgbClr val="444444"/>
              </a:solidFill>
              <a:effectLst/>
              <a:latin typeface="Calibri"/>
              <a:ea typeface="Calibri"/>
              <a:cs typeface="Calibri"/>
            </a:endParaRPr>
          </a:p>
          <a:p>
            <a:r>
              <a:rPr lang="en-US">
                <a:solidFill>
                  <a:srgbClr val="000000"/>
                </a:solidFill>
              </a:rPr>
              <a:t>On the Implementation tab: </a:t>
            </a:r>
          </a:p>
          <a:p>
            <a:r>
              <a:rPr lang="en-US">
                <a:solidFill>
                  <a:srgbClr val="000000"/>
                </a:solidFill>
              </a:rPr>
              <a:t>The sheets that were provided in earlier months of TRAIL are very helpful collecting the data to answer the questions.  These are screenshots of the spreadsheets. </a:t>
            </a:r>
          </a:p>
          <a:p>
            <a:r>
              <a:rPr lang="en-US">
                <a:solidFill>
                  <a:srgbClr val="000000"/>
                </a:solidFill>
              </a:rPr>
              <a:t>You are not required to use these spreadsheets but they are created to capture everything necessary to answer the questions on the implementation tab.</a:t>
            </a:r>
            <a:endParaRPr lang="en-US"/>
          </a:p>
          <a:p>
            <a:endParaRPr lang="en-US">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fld id="{BEEB4D64-D071-EF4E-85C4-6865692B843B}" type="slidenum">
              <a:rPr lang="en-US" smtClean="0"/>
              <a:t>37</a:t>
            </a:fld>
            <a:endParaRPr lang="en-US"/>
          </a:p>
        </p:txBody>
      </p:sp>
    </p:spTree>
    <p:extLst>
      <p:ext uri="{BB962C8B-B14F-4D97-AF65-F5344CB8AC3E}">
        <p14:creationId xmlns:p14="http://schemas.microsoft.com/office/powerpoint/2010/main" val="2199172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a:ea typeface="Calibri"/>
                <a:cs typeface="Calibri"/>
              </a:rPr>
              <a:t>LISA </a:t>
            </a:r>
            <a:r>
              <a:rPr lang="en-US" sz="1800" b="0" i="0">
                <a:solidFill>
                  <a:srgbClr val="444444"/>
                </a:solidFill>
                <a:effectLst/>
                <a:latin typeface="Calibri"/>
                <a:ea typeface="Calibri"/>
                <a:cs typeface="Calibri"/>
              </a:rPr>
              <a:t>​</a:t>
            </a:r>
            <a:endParaRPr lang="en-US" b="0" i="0">
              <a:solidFill>
                <a:srgbClr val="444444"/>
              </a:solidFill>
              <a:effectLst/>
              <a:latin typeface="Calibri"/>
              <a:ea typeface="Calibri"/>
              <a:cs typeface="Calibri"/>
            </a:endParaRPr>
          </a:p>
          <a:p>
            <a:pPr fontAlgn="base"/>
            <a:r>
              <a:rPr lang="en-US" sz="1800" b="0" i="0">
                <a:solidFill>
                  <a:srgbClr val="444444"/>
                </a:solidFill>
                <a:effectLst/>
                <a:latin typeface="Calibri"/>
                <a:ea typeface="Calibri"/>
                <a:cs typeface="Calibri"/>
              </a:rPr>
              <a:t>​</a:t>
            </a:r>
            <a:r>
              <a:rPr lang="en-US">
                <a:solidFill>
                  <a:srgbClr val="444444"/>
                </a:solidFill>
              </a:rPr>
              <a:t>The screen shots of the Implementation tab are best answered with the spreadsheets provided. Keep in mind they are tracking attendance, the number of participants, and youth profile information.</a:t>
            </a:r>
          </a:p>
          <a:p>
            <a:r>
              <a:rPr lang="en-US">
                <a:solidFill>
                  <a:srgbClr val="444444"/>
                </a:solidFill>
              </a:rPr>
              <a:t>NEXT SLIDE</a:t>
            </a:r>
            <a:endParaRPr lang="en-US"/>
          </a:p>
          <a:p>
            <a:pPr algn="l" rtl="0"/>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38</a:t>
            </a:fld>
            <a:endParaRPr lang="en-US"/>
          </a:p>
        </p:txBody>
      </p:sp>
    </p:spTree>
    <p:extLst>
      <p:ext uri="{BB962C8B-B14F-4D97-AF65-F5344CB8AC3E}">
        <p14:creationId xmlns:p14="http://schemas.microsoft.com/office/powerpoint/2010/main" val="3866564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a:ea typeface="Calibri"/>
                <a:cs typeface="Calibri"/>
              </a:rPr>
              <a:t>LISA </a:t>
            </a:r>
            <a:r>
              <a:rPr lang="en-US" sz="1800" b="0" i="0">
                <a:solidFill>
                  <a:srgbClr val="444444"/>
                </a:solidFill>
                <a:effectLst/>
                <a:latin typeface="Calibri"/>
                <a:ea typeface="Calibri"/>
                <a:cs typeface="Calibri"/>
              </a:rPr>
              <a:t>​</a:t>
            </a:r>
            <a:endParaRPr lang="en-US" b="0" i="0">
              <a:solidFill>
                <a:srgbClr val="444444"/>
              </a:solidFill>
              <a:effectLst/>
              <a:latin typeface="Calibri"/>
              <a:ea typeface="Calibri"/>
              <a:cs typeface="Calibri"/>
            </a:endParaRPr>
          </a:p>
          <a:p>
            <a:pPr algn="l" rtl="0" fontAlgn="base"/>
            <a:r>
              <a:rPr lang="en-US" sz="1800" b="0" i="0">
                <a:solidFill>
                  <a:srgbClr val="444444"/>
                </a:solidFill>
                <a:effectLst/>
                <a:latin typeface="Calibri"/>
                <a:ea typeface="Calibri"/>
                <a:cs typeface="Calibri"/>
              </a:rPr>
              <a:t>​</a:t>
            </a:r>
            <a:endParaRPr lang="en-US" b="0" i="0">
              <a:solidFill>
                <a:srgbClr val="444444"/>
              </a:solidFill>
              <a:effectLst/>
              <a:latin typeface="Calibri"/>
              <a:ea typeface="Calibri"/>
              <a:cs typeface="Calibri"/>
            </a:endParaRPr>
          </a:p>
          <a:p>
            <a:pPr algn="l" rtl="0" fontAlgn="base"/>
            <a:endParaRPr lang="en-US" sz="1800">
              <a:solidFill>
                <a:srgbClr val="444444"/>
              </a:solidFill>
              <a:ea typeface="Calibri"/>
              <a:cs typeface="Calibri"/>
            </a:endParaRPr>
          </a:p>
        </p:txBody>
      </p:sp>
      <p:sp>
        <p:nvSpPr>
          <p:cNvPr id="4" name="Slide Number Placeholder 3"/>
          <p:cNvSpPr>
            <a:spLocks noGrp="1"/>
          </p:cNvSpPr>
          <p:nvPr>
            <p:ph type="sldNum" sz="quarter" idx="5"/>
          </p:nvPr>
        </p:nvSpPr>
        <p:spPr/>
        <p:txBody>
          <a:bodyPr/>
          <a:lstStyle/>
          <a:p>
            <a:fld id="{BEEB4D64-D071-EF4E-85C4-6865692B843B}" type="slidenum">
              <a:rPr lang="en-US" smtClean="0"/>
              <a:t>39</a:t>
            </a:fld>
            <a:endParaRPr lang="en-US"/>
          </a:p>
        </p:txBody>
      </p:sp>
    </p:spTree>
    <p:extLst>
      <p:ext uri="{BB962C8B-B14F-4D97-AF65-F5344CB8AC3E}">
        <p14:creationId xmlns:p14="http://schemas.microsoft.com/office/powerpoint/2010/main" val="961462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a:solidFill>
                  <a:srgbClr val="444444"/>
                </a:solidFill>
                <a:latin typeface="Calibri"/>
                <a:cs typeface="Calibri"/>
              </a:rPr>
              <a:t>Lisa </a:t>
            </a:r>
            <a:endParaRPr lang="en-US" sz="1800" b="0" i="0">
              <a:solidFill>
                <a:srgbClr val="444444"/>
              </a:solidFill>
              <a:effectLst/>
              <a:latin typeface="Calibri" panose="020F0502020204030204" pitchFamily="34" charset="0"/>
              <a:cs typeface="Calibri"/>
            </a:endParaRPr>
          </a:p>
          <a:p>
            <a:pPr algn="l" rtl="0" fontAlgn="base"/>
            <a:r>
              <a:rPr lang="en-US" sz="1800" b="0" i="0" u="none" strike="noStrike">
                <a:solidFill>
                  <a:srgbClr val="000000"/>
                </a:solidFill>
                <a:effectLst/>
                <a:latin typeface="Calibri"/>
                <a:cs typeface="Calibri"/>
              </a:rPr>
              <a:t>Thank you Carla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The training objectives for today are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To understand the framework and purpose of T.R.A.I.L.</a:t>
            </a:r>
            <a:r>
              <a:rPr lang="en-US" sz="1800" b="0" i="0">
                <a:solidFill>
                  <a:srgbClr val="444444"/>
                </a:solidFill>
                <a:effectLst/>
                <a:latin typeface="Calibri"/>
                <a:cs typeface="Calibri"/>
              </a:rPr>
              <a:t>​</a:t>
            </a:r>
          </a:p>
          <a:p>
            <a:pPr lvl="1" algn="l" rtl="0" fontAlgn="base">
              <a:buFont typeface="Arial" panose="020B0604020202020204" pitchFamily="34" charset="0"/>
              <a:buChar char="•"/>
            </a:pPr>
            <a:r>
              <a:rPr lang="en-US" sz="1800" b="0" i="0" u="none" strike="noStrike">
                <a:solidFill>
                  <a:srgbClr val="000000"/>
                </a:solidFill>
                <a:effectLst/>
                <a:latin typeface="Calibri"/>
                <a:cs typeface="Calibri"/>
              </a:rPr>
              <a:t>Curriculum and Implementation</a:t>
            </a:r>
            <a:r>
              <a:rPr lang="en-US" sz="1800" b="0" i="0">
                <a:solidFill>
                  <a:srgbClr val="444444"/>
                </a:solidFill>
                <a:effectLst/>
                <a:latin typeface="Calibri"/>
                <a:cs typeface="Calibri"/>
              </a:rPr>
              <a:t>​</a:t>
            </a:r>
          </a:p>
          <a:p>
            <a:pPr lvl="1" algn="l" rtl="0" fontAlgn="base">
              <a:buFont typeface="Arial" panose="020B0604020202020204" pitchFamily="34" charset="0"/>
              <a:buChar char="•"/>
            </a:pPr>
            <a:r>
              <a:rPr lang="en-US" sz="1800" b="0" i="0" u="none" strike="noStrike">
                <a:solidFill>
                  <a:srgbClr val="000000"/>
                </a:solidFill>
                <a:effectLst/>
                <a:latin typeface="Calibri"/>
                <a:cs typeface="Calibri"/>
              </a:rPr>
              <a:t>Progress Reports</a:t>
            </a:r>
            <a:r>
              <a:rPr lang="en-US" sz="1800" b="0" i="0">
                <a:solidFill>
                  <a:srgbClr val="444444"/>
                </a:solidFill>
                <a:effectLst/>
                <a:latin typeface="Calibri"/>
                <a:cs typeface="Calibri"/>
              </a:rPr>
              <a:t>​</a:t>
            </a:r>
          </a:p>
          <a:p>
            <a:pPr lvl="1" algn="l" rtl="0" fontAlgn="base">
              <a:buFont typeface="Arial" panose="020B0604020202020204" pitchFamily="34" charset="0"/>
              <a:buChar char="•"/>
            </a:pPr>
            <a:r>
              <a:rPr lang="en-US" sz="1800" b="0" i="0" u="none" strike="noStrike">
                <a:solidFill>
                  <a:srgbClr val="000000"/>
                </a:solidFill>
                <a:effectLst/>
                <a:latin typeface="Calibri"/>
                <a:cs typeface="Calibri"/>
              </a:rPr>
              <a:t>Physical Activity Logs</a:t>
            </a:r>
            <a:r>
              <a:rPr lang="en-US" sz="1800" b="0" i="0">
                <a:solidFill>
                  <a:srgbClr val="444444"/>
                </a:solidFill>
                <a:effectLst/>
                <a:latin typeface="Calibri"/>
                <a:cs typeface="Calibri"/>
              </a:rPr>
              <a:t>​</a:t>
            </a:r>
          </a:p>
          <a:p>
            <a:pPr lvl="1" algn="l" rtl="0" fontAlgn="base">
              <a:buFont typeface="Arial" panose="020B0604020202020204" pitchFamily="34" charset="0"/>
              <a:buChar char="•"/>
            </a:pPr>
            <a:r>
              <a:rPr lang="en-US" sz="1800" b="0" i="0" u="none" strike="noStrike">
                <a:solidFill>
                  <a:srgbClr val="000000"/>
                </a:solidFill>
                <a:effectLst/>
                <a:latin typeface="Calibri"/>
                <a:cs typeface="Calibri"/>
              </a:rPr>
              <a:t>Pre- and Post-tests</a:t>
            </a:r>
            <a:r>
              <a:rPr lang="en-US" sz="1800" b="0" i="0">
                <a:solidFill>
                  <a:srgbClr val="444444"/>
                </a:solidFill>
                <a:effectLst/>
                <a:latin typeface="Calibri"/>
                <a:cs typeface="Calibri"/>
              </a:rPr>
              <a:t>​</a:t>
            </a:r>
          </a:p>
          <a:p>
            <a:pPr lvl="1" algn="l" rtl="0" fontAlgn="base">
              <a:buFont typeface="Arial" panose="020B0604020202020204" pitchFamily="34" charset="0"/>
              <a:buChar char="•"/>
            </a:pPr>
            <a:r>
              <a:rPr lang="en-US" sz="1800" b="0" i="0" u="none" strike="noStrike">
                <a:solidFill>
                  <a:srgbClr val="000000"/>
                </a:solidFill>
                <a:effectLst/>
                <a:latin typeface="Calibri"/>
                <a:cs typeface="Calibri"/>
              </a:rPr>
              <a:t>Physical Activity Challenge Tracking</a:t>
            </a:r>
            <a:r>
              <a:rPr lang="en-US" sz="1800" b="0" i="0">
                <a:solidFill>
                  <a:srgbClr val="444444"/>
                </a:solidFill>
                <a:effectLst/>
                <a:latin typeface="Calibri"/>
                <a:cs typeface="Calibri"/>
              </a:rPr>
              <a:t>​</a:t>
            </a:r>
          </a:p>
          <a:p>
            <a:pPr lvl="1" algn="l" rtl="0" fontAlgn="base">
              <a:buFont typeface="Arial" panose="020B0604020202020204" pitchFamily="34" charset="0"/>
              <a:buChar char="•"/>
            </a:pPr>
            <a:r>
              <a:rPr lang="en-US" sz="1800" b="0" i="0" u="none" strike="noStrike">
                <a:solidFill>
                  <a:srgbClr val="000000"/>
                </a:solidFill>
                <a:effectLst/>
                <a:latin typeface="Calibri"/>
                <a:cs typeface="Calibri"/>
              </a:rPr>
              <a:t>Implementation Plans (New)</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To network, make connections, and learn from each other</a:t>
            </a:r>
            <a:endParaRPr lang="en-US" sz="1800" b="0" i="0">
              <a:solidFill>
                <a:srgbClr val="444444"/>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4</a:t>
            </a:fld>
            <a:endParaRPr lang="en-US"/>
          </a:p>
        </p:txBody>
      </p:sp>
    </p:spTree>
    <p:extLst>
      <p:ext uri="{BB962C8B-B14F-4D97-AF65-F5344CB8AC3E}">
        <p14:creationId xmlns:p14="http://schemas.microsoft.com/office/powerpoint/2010/main" val="40252171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a:ea typeface="Calibri"/>
                <a:cs typeface="Calibri"/>
              </a:rPr>
              <a:t>LISA </a:t>
            </a:r>
            <a:r>
              <a:rPr lang="en-US" sz="1800" b="0" i="0">
                <a:solidFill>
                  <a:srgbClr val="444444"/>
                </a:solidFill>
                <a:effectLst/>
                <a:latin typeface="Calibri"/>
                <a:ea typeface="Calibri"/>
                <a:cs typeface="Calibri"/>
              </a:rPr>
              <a:t>​</a:t>
            </a:r>
            <a:endParaRPr lang="en-US" b="0" i="0">
              <a:solidFill>
                <a:srgbClr val="444444"/>
              </a:solidFill>
              <a:effectLst/>
              <a:latin typeface="Calibri"/>
              <a:ea typeface="Calibri"/>
              <a:cs typeface="Calibri"/>
            </a:endParaRPr>
          </a:p>
          <a:p>
            <a:pPr algn="l" rtl="0" fontAlgn="base"/>
            <a:r>
              <a:rPr lang="en-US" sz="1800" b="0" i="0">
                <a:solidFill>
                  <a:srgbClr val="444444"/>
                </a:solidFill>
                <a:effectLst/>
                <a:latin typeface="Calibri"/>
                <a:ea typeface="Calibri"/>
                <a:cs typeface="Calibri"/>
              </a:rPr>
              <a:t>​</a:t>
            </a:r>
            <a:r>
              <a:rPr lang="en-US">
                <a:solidFill>
                  <a:srgbClr val="444444"/>
                </a:solidFill>
              </a:rPr>
              <a:t>These are screen shots of the Pre and post tests that the TRAIL participants will complete before the TRAIL curriculum is implemented and after the TRAIL curriculum is implemented </a:t>
            </a:r>
            <a:endParaRPr lang="en-US">
              <a:solidFill>
                <a:srgbClr val="444444"/>
              </a:solidFill>
              <a:latin typeface="Calibri" panose="020F0502020204030204" pitchFamily="34" charset="0"/>
              <a:ea typeface="Calibri" panose="020F0502020204030204" pitchFamily="34" charset="0"/>
              <a:cs typeface="Calibri" panose="020F0502020204030204" pitchFamily="34" charset="0"/>
            </a:endParaRPr>
          </a:p>
          <a:p>
            <a:r>
              <a:rPr lang="en-US">
                <a:solidFill>
                  <a:srgbClr val="444444"/>
                </a:solidFill>
              </a:rPr>
              <a:t>If you have completed the post tests, your TRAIL participants  can take them this week .</a:t>
            </a:r>
            <a:endParaRPr lang="en-US">
              <a:solidFill>
                <a:srgbClr val="444444"/>
              </a:solidFill>
              <a:ea typeface="Calibri"/>
              <a:cs typeface="Calibri"/>
            </a:endParaRPr>
          </a:p>
          <a:p>
            <a:r>
              <a:rPr lang="en-US">
                <a:solidFill>
                  <a:srgbClr val="444444"/>
                </a:solidFill>
              </a:rPr>
              <a:t>Instructions for scoring:</a:t>
            </a:r>
            <a:endParaRPr lang="en-US">
              <a:solidFill>
                <a:srgbClr val="444444"/>
              </a:solidFill>
              <a:ea typeface="Calibri"/>
              <a:cs typeface="Calibri"/>
            </a:endParaRPr>
          </a:p>
          <a:p>
            <a:r>
              <a:rPr lang="en-US">
                <a:solidFill>
                  <a:srgbClr val="444444"/>
                </a:solidFill>
              </a:rPr>
              <a:t>There are 13 questions total. However, there are 19 possible points based on questions 12 and 13. </a:t>
            </a:r>
            <a:endParaRPr lang="en-US">
              <a:solidFill>
                <a:srgbClr val="444444"/>
              </a:solidFill>
              <a:ea typeface="Calibri"/>
              <a:cs typeface="Calibri"/>
            </a:endParaRPr>
          </a:p>
          <a:p>
            <a:r>
              <a:rPr lang="en-US">
                <a:solidFill>
                  <a:srgbClr val="444444"/>
                </a:solidFill>
              </a:rPr>
              <a:t>If you see a trend with youth only selecting one answer per question for 12 and 13; then use the total 13.</a:t>
            </a:r>
            <a:endParaRPr lang="en-US">
              <a:solidFill>
                <a:srgbClr val="444444"/>
              </a:solidFill>
              <a:ea typeface="Calibri"/>
              <a:cs typeface="Calibri"/>
            </a:endParaRPr>
          </a:p>
          <a:p>
            <a:r>
              <a:rPr lang="en-US">
                <a:solidFill>
                  <a:srgbClr val="444444"/>
                </a:solidFill>
              </a:rPr>
              <a:t>IF you see a trend with your youth selecting more than one answer, then you can use total of 19. </a:t>
            </a:r>
            <a:endParaRPr lang="en-US">
              <a:solidFill>
                <a:srgbClr val="444444"/>
              </a:solidFill>
              <a:ea typeface="Calibri"/>
              <a:cs typeface="Calibri"/>
            </a:endParaRPr>
          </a:p>
          <a:p>
            <a:r>
              <a:rPr lang="en-US">
                <a:solidFill>
                  <a:srgbClr val="444444"/>
                </a:solidFill>
              </a:rPr>
              <a:t>Example. John picked a, b and d for question 13. So John got 3/5 point for question 13.</a:t>
            </a:r>
            <a:endParaRPr lang="en-US">
              <a:solidFill>
                <a:srgbClr val="444444"/>
              </a:solidFill>
              <a:ea typeface="Calibri"/>
              <a:cs typeface="Calibri"/>
            </a:endParaRPr>
          </a:p>
          <a:p>
            <a:r>
              <a:rPr lang="en-US">
                <a:solidFill>
                  <a:srgbClr val="444444"/>
                </a:solidFill>
              </a:rPr>
              <a:t>I know this is a new process to take on and if you need more help or clarification, I'm here to help. Reach out to me directly.</a:t>
            </a:r>
            <a:endParaRPr lang="en-US">
              <a:solidFill>
                <a:srgbClr val="444444"/>
              </a:solidFill>
              <a:ea typeface="Calibri"/>
              <a:cs typeface="Calibri"/>
            </a:endParaRPr>
          </a:p>
          <a:p>
            <a:pPr algn="l"/>
            <a:endParaRPr lang="en-US" b="0" i="0">
              <a:solidFill>
                <a:srgbClr val="444444"/>
              </a:solidFill>
              <a:effectLst/>
              <a:latin typeface="Calibri" panose="020F0502020204030204" pitchFamily="34" charset="0"/>
              <a:ea typeface="Calibri"/>
              <a:cs typeface="Calibri"/>
            </a:endParaRPr>
          </a:p>
        </p:txBody>
      </p:sp>
      <p:sp>
        <p:nvSpPr>
          <p:cNvPr id="4" name="Slide Number Placeholder 3"/>
          <p:cNvSpPr>
            <a:spLocks noGrp="1"/>
          </p:cNvSpPr>
          <p:nvPr>
            <p:ph type="sldNum" sz="quarter" idx="5"/>
          </p:nvPr>
        </p:nvSpPr>
        <p:spPr/>
        <p:txBody>
          <a:bodyPr/>
          <a:lstStyle/>
          <a:p>
            <a:fld id="{BEEB4D64-D071-EF4E-85C4-6865692B843B}" type="slidenum">
              <a:rPr lang="en-US" smtClean="0"/>
              <a:t>40</a:t>
            </a:fld>
            <a:endParaRPr lang="en-US"/>
          </a:p>
        </p:txBody>
      </p:sp>
    </p:spTree>
    <p:extLst>
      <p:ext uri="{BB962C8B-B14F-4D97-AF65-F5344CB8AC3E}">
        <p14:creationId xmlns:p14="http://schemas.microsoft.com/office/powerpoint/2010/main" val="3306270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a:ea typeface="Calibri"/>
                <a:cs typeface="Calibri"/>
              </a:rPr>
              <a:t>LISA </a:t>
            </a:r>
            <a:r>
              <a:rPr lang="en-US" sz="1800" b="0" i="0">
                <a:solidFill>
                  <a:srgbClr val="444444"/>
                </a:solidFill>
                <a:effectLst/>
                <a:latin typeface="Calibri"/>
                <a:ea typeface="Calibri"/>
                <a:cs typeface="Calibri"/>
              </a:rPr>
              <a:t>​</a:t>
            </a:r>
            <a:endParaRPr lang="en-US" b="0" i="0">
              <a:solidFill>
                <a:srgbClr val="444444"/>
              </a:solidFill>
              <a:effectLst/>
              <a:latin typeface="Calibri"/>
              <a:ea typeface="Calibri"/>
              <a:cs typeface="Calibri"/>
            </a:endParaRPr>
          </a:p>
          <a:p>
            <a:pPr fontAlgn="base"/>
            <a:r>
              <a:rPr lang="en-US" sz="1800" b="0" i="0">
                <a:solidFill>
                  <a:srgbClr val="444444"/>
                </a:solidFill>
                <a:effectLst/>
                <a:latin typeface="Calibri"/>
                <a:ea typeface="Calibri"/>
                <a:cs typeface="Calibri"/>
              </a:rPr>
              <a:t>​</a:t>
            </a:r>
            <a:r>
              <a:rPr lang="en-US">
                <a:solidFill>
                  <a:srgbClr val="444444"/>
                </a:solidFill>
              </a:rPr>
              <a:t>Identify each box with color</a:t>
            </a:r>
          </a:p>
          <a:p>
            <a:r>
              <a:rPr lang="en-US">
                <a:solidFill>
                  <a:srgbClr val="444444"/>
                </a:solidFill>
              </a:rPr>
              <a:t>The Blue box is the screen shot of the actual questions in the portal.-here you are Inputting the pre/post test scores on questions 5a-c. The Green box is a screenshot of the excel spreadsheet we provided to capture the data collected of the pre and post test scores.  After all of the data is input in the </a:t>
            </a:r>
            <a:r>
              <a:rPr lang="en-US" err="1">
                <a:solidFill>
                  <a:srgbClr val="444444"/>
                </a:solidFill>
              </a:rPr>
              <a:t>greenbox</a:t>
            </a:r>
            <a:r>
              <a:rPr lang="en-US">
                <a:solidFill>
                  <a:srgbClr val="444444"/>
                </a:solidFill>
              </a:rPr>
              <a:t>, you will highlight the each column use the icon pointed out in the Red box, (This Funny E under the blue arrow) that can be found at the top of the excel spreadsheet. This will give you the average for all three columns necessary for the questions shown.</a:t>
            </a:r>
            <a:endParaRPr lang="en-US"/>
          </a:p>
          <a:p>
            <a:pPr algn="l" rtl="0"/>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41</a:t>
            </a:fld>
            <a:endParaRPr lang="en-US"/>
          </a:p>
        </p:txBody>
      </p:sp>
    </p:spTree>
    <p:extLst>
      <p:ext uri="{BB962C8B-B14F-4D97-AF65-F5344CB8AC3E}">
        <p14:creationId xmlns:p14="http://schemas.microsoft.com/office/powerpoint/2010/main" val="16483852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a:ea typeface="Calibri"/>
                <a:cs typeface="Calibri"/>
              </a:rPr>
              <a:t>LISA </a:t>
            </a:r>
            <a:r>
              <a:rPr lang="en-US" sz="1800" b="0" i="0">
                <a:solidFill>
                  <a:srgbClr val="444444"/>
                </a:solidFill>
                <a:effectLst/>
                <a:latin typeface="Calibri"/>
                <a:ea typeface="Calibri"/>
                <a:cs typeface="Calibri"/>
              </a:rPr>
              <a:t>​</a:t>
            </a:r>
            <a:endParaRPr lang="en-US" b="0" i="0">
              <a:solidFill>
                <a:srgbClr val="444444"/>
              </a:solidFill>
              <a:effectLst/>
              <a:latin typeface="Calibri"/>
              <a:ea typeface="Calibri"/>
              <a:cs typeface="Calibri"/>
            </a:endParaRPr>
          </a:p>
          <a:p>
            <a:pPr fontAlgn="base"/>
            <a:r>
              <a:rPr lang="en-US" sz="1800" b="0" i="0">
                <a:solidFill>
                  <a:srgbClr val="444444"/>
                </a:solidFill>
                <a:effectLst/>
                <a:latin typeface="Calibri"/>
                <a:ea typeface="Calibri"/>
                <a:cs typeface="Calibri"/>
              </a:rPr>
              <a:t>​</a:t>
            </a:r>
            <a:r>
              <a:rPr lang="en-US">
                <a:solidFill>
                  <a:srgbClr val="444444"/>
                </a:solidFill>
              </a:rPr>
              <a:t>Activity Self-Challenge.</a:t>
            </a:r>
          </a:p>
          <a:p>
            <a:r>
              <a:rPr lang="en-US">
                <a:solidFill>
                  <a:srgbClr val="444444"/>
                </a:solidFill>
              </a:rPr>
              <a:t>Choosing your challenge: Youth choose one of the following activities and set a goal to either meet the benchmark or improve their time, endurance, or strength in that area over the 12 weeks. All youth in a program do not have to choose the same goal. Instead, they should choose an activity based on what they will be motivated to accomplish over the 12 weeks.</a:t>
            </a:r>
            <a:endParaRPr lang="en-US">
              <a:solidFill>
                <a:srgbClr val="444444"/>
              </a:solidFill>
              <a:ea typeface="Calibri"/>
              <a:cs typeface="Calibri"/>
            </a:endParaRPr>
          </a:p>
          <a:p>
            <a:r>
              <a:rPr lang="en-US">
                <a:solidFill>
                  <a:srgbClr val="444444"/>
                </a:solidFill>
              </a:rPr>
              <a:t>The examples are provided, we are putting this same handout in the chat but it is also on our naclubs.org resource page.</a:t>
            </a:r>
          </a:p>
          <a:p>
            <a:r>
              <a:rPr lang="en-US">
                <a:solidFill>
                  <a:srgbClr val="444444"/>
                </a:solidFill>
              </a:rPr>
              <a:t>The screen shot of the data tracking spreadsheet is provided on the slide. In the data tracking spreadsheet you will enter the Self-Challenge activity for each youth (one-mile run, one-mile walk, jump rope, or plank), the goal for each youth (benchmark or improvement goal), the starting point (time at the beginning of the T.R.A.I.L. implementation period), and final result (time at the end of the T.R.A.I.L. implementation period) </a:t>
            </a:r>
          </a:p>
          <a:p>
            <a:r>
              <a:rPr lang="en-US">
                <a:solidFill>
                  <a:srgbClr val="444444"/>
                </a:solidFill>
                <a:ea typeface="Calibri"/>
                <a:cs typeface="Calibri"/>
              </a:rPr>
              <a:t>NEXT SLIDE</a:t>
            </a:r>
          </a:p>
        </p:txBody>
      </p:sp>
      <p:sp>
        <p:nvSpPr>
          <p:cNvPr id="4" name="Slide Number Placeholder 3"/>
          <p:cNvSpPr>
            <a:spLocks noGrp="1"/>
          </p:cNvSpPr>
          <p:nvPr>
            <p:ph type="sldNum" sz="quarter" idx="5"/>
          </p:nvPr>
        </p:nvSpPr>
        <p:spPr/>
        <p:txBody>
          <a:bodyPr/>
          <a:lstStyle/>
          <a:p>
            <a:fld id="{BEEB4D64-D071-EF4E-85C4-6865692B843B}" type="slidenum">
              <a:rPr lang="en-US" smtClean="0"/>
              <a:t>42</a:t>
            </a:fld>
            <a:endParaRPr lang="en-US"/>
          </a:p>
        </p:txBody>
      </p:sp>
    </p:spTree>
    <p:extLst>
      <p:ext uri="{BB962C8B-B14F-4D97-AF65-F5344CB8AC3E}">
        <p14:creationId xmlns:p14="http://schemas.microsoft.com/office/powerpoint/2010/main" val="28052228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a:ea typeface="Calibri"/>
                <a:cs typeface="Calibri"/>
              </a:rPr>
              <a:t>LISA </a:t>
            </a:r>
            <a:r>
              <a:rPr lang="en-US" sz="1800" b="0" i="0">
                <a:solidFill>
                  <a:srgbClr val="444444"/>
                </a:solidFill>
                <a:effectLst/>
                <a:latin typeface="Calibri"/>
                <a:ea typeface="Calibri"/>
                <a:cs typeface="Calibri"/>
              </a:rPr>
              <a:t>​</a:t>
            </a:r>
            <a:endParaRPr lang="en-US" b="0" i="0">
              <a:solidFill>
                <a:srgbClr val="444444"/>
              </a:solidFill>
              <a:effectLst/>
              <a:latin typeface="Calibri"/>
              <a:ea typeface="Calibri"/>
              <a:cs typeface="Calibri"/>
            </a:endParaRPr>
          </a:p>
          <a:p>
            <a:pPr fontAlgn="base"/>
            <a:r>
              <a:rPr lang="en-US" sz="1800" b="0" i="0">
                <a:solidFill>
                  <a:srgbClr val="444444"/>
                </a:solidFill>
                <a:effectLst/>
                <a:latin typeface="Calibri"/>
                <a:ea typeface="Calibri"/>
                <a:cs typeface="Calibri"/>
              </a:rPr>
              <a:t>​</a:t>
            </a:r>
            <a:r>
              <a:rPr lang="en-US">
                <a:solidFill>
                  <a:srgbClr val="444444"/>
                </a:solidFill>
              </a:rPr>
              <a:t>The new portal site has allowed validations to answering some items on the implementation tab. The main thing is, we want to make sure each number provided is accurate based on the information you initially answer i.e. if there are 25 participants-it won't allow you to enter 10 boys and 10 girls. The incorrect response will be in red at the bottom of each incorrect piece that is entered.</a:t>
            </a:r>
            <a:endParaRPr lang="en-US">
              <a:solidFill>
                <a:srgbClr val="444444"/>
              </a:solidFill>
              <a:ea typeface="Calibri"/>
              <a:cs typeface="Calibri"/>
            </a:endParaRPr>
          </a:p>
          <a:p>
            <a:r>
              <a:rPr lang="en-US">
                <a:solidFill>
                  <a:srgbClr val="444444"/>
                </a:solidFill>
              </a:rPr>
              <a:t>NEXT SLIDE</a:t>
            </a:r>
            <a:endParaRPr lang="en-US"/>
          </a:p>
          <a:p>
            <a:pPr algn="l" rtl="0"/>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43</a:t>
            </a:fld>
            <a:endParaRPr lang="en-US"/>
          </a:p>
        </p:txBody>
      </p:sp>
    </p:spTree>
    <p:extLst>
      <p:ext uri="{BB962C8B-B14F-4D97-AF65-F5344CB8AC3E}">
        <p14:creationId xmlns:p14="http://schemas.microsoft.com/office/powerpoint/2010/main" val="7062431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a:ea typeface="Calibri"/>
                <a:cs typeface="Calibri"/>
              </a:rPr>
              <a:t>LISA </a:t>
            </a:r>
            <a:r>
              <a:rPr lang="en-US" sz="1800" b="0" i="0">
                <a:solidFill>
                  <a:srgbClr val="444444"/>
                </a:solidFill>
                <a:effectLst/>
                <a:latin typeface="Calibri"/>
                <a:ea typeface="Calibri"/>
                <a:cs typeface="Calibri"/>
              </a:rPr>
              <a:t>​</a:t>
            </a:r>
            <a:endParaRPr lang="en-US" b="0" i="0">
              <a:solidFill>
                <a:srgbClr val="444444"/>
              </a:solidFill>
              <a:effectLst/>
              <a:latin typeface="Calibri"/>
              <a:ea typeface="Calibri"/>
              <a:cs typeface="Calibri"/>
            </a:endParaRPr>
          </a:p>
          <a:p>
            <a:pPr fontAlgn="base"/>
            <a:r>
              <a:rPr lang="en-US" sz="1800" b="0" i="0">
                <a:solidFill>
                  <a:srgbClr val="444444"/>
                </a:solidFill>
                <a:effectLst/>
                <a:latin typeface="Calibri"/>
                <a:ea typeface="Calibri"/>
                <a:cs typeface="Calibri"/>
              </a:rPr>
              <a:t>​</a:t>
            </a:r>
            <a:r>
              <a:rPr lang="en-US">
                <a:solidFill>
                  <a:srgbClr val="444444"/>
                </a:solidFill>
              </a:rPr>
              <a:t>Read bullets on the slide</a:t>
            </a:r>
            <a:endParaRPr lang="en-US">
              <a:solidFill>
                <a:srgbClr val="444444"/>
              </a:solidFill>
              <a:ea typeface="Calibri"/>
              <a:cs typeface="Calibri"/>
            </a:endParaRPr>
          </a:p>
          <a:p>
            <a:r>
              <a:rPr lang="en-US">
                <a:solidFill>
                  <a:srgbClr val="444444"/>
                </a:solidFill>
              </a:rPr>
              <a:t>Again, the portal has a new feature that will highlight incorrect responses in red and won't allow you to continue until the number is correct.</a:t>
            </a:r>
            <a:r>
              <a:rPr lang="en-US" sz="1800">
                <a:solidFill>
                  <a:srgbClr val="000000"/>
                </a:solidFill>
                <a:latin typeface="Calibri"/>
                <a:ea typeface="Calibri"/>
                <a:cs typeface="Calibri"/>
              </a:rPr>
              <a:t> </a:t>
            </a:r>
            <a:r>
              <a:rPr lang="en-US" sz="1800" b="0" i="0" u="none" strike="noStrike">
                <a:solidFill>
                  <a:srgbClr val="000000"/>
                </a:solidFill>
                <a:effectLst/>
                <a:latin typeface="Calibri"/>
                <a:ea typeface="Calibri"/>
                <a:cs typeface="Calibri"/>
              </a:rPr>
              <a:t> </a:t>
            </a:r>
            <a:endParaRPr lang="en-US" b="0" i="0">
              <a:solidFill>
                <a:srgbClr val="444444"/>
              </a:solidFill>
              <a:effectLst/>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44</a:t>
            </a:fld>
            <a:endParaRPr lang="en-US"/>
          </a:p>
        </p:txBody>
      </p:sp>
    </p:spTree>
    <p:extLst>
      <p:ext uri="{BB962C8B-B14F-4D97-AF65-F5344CB8AC3E}">
        <p14:creationId xmlns:p14="http://schemas.microsoft.com/office/powerpoint/2010/main" val="18632923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a:ea typeface="Calibri"/>
                <a:cs typeface="Calibri"/>
              </a:rPr>
              <a:t>LISA </a:t>
            </a:r>
            <a:r>
              <a:rPr lang="en-US" sz="1800" b="0" i="0">
                <a:solidFill>
                  <a:srgbClr val="444444"/>
                </a:solidFill>
                <a:effectLst/>
                <a:latin typeface="Calibri"/>
                <a:ea typeface="Calibri"/>
                <a:cs typeface="Calibri"/>
              </a:rPr>
              <a:t>​</a:t>
            </a:r>
            <a:endParaRPr lang="en-US" b="0" i="0">
              <a:solidFill>
                <a:srgbClr val="444444"/>
              </a:solidFill>
              <a:effectLst/>
              <a:latin typeface="Calibri"/>
              <a:ea typeface="Calibri"/>
              <a:cs typeface="Calibri"/>
            </a:endParaRPr>
          </a:p>
          <a:p>
            <a:pPr fontAlgn="base"/>
            <a:r>
              <a:rPr lang="en-US" sz="1800" b="0" i="0">
                <a:solidFill>
                  <a:srgbClr val="444444"/>
                </a:solidFill>
                <a:effectLst/>
                <a:latin typeface="Calibri"/>
                <a:ea typeface="Calibri"/>
                <a:cs typeface="Calibri"/>
              </a:rPr>
              <a:t>​</a:t>
            </a:r>
            <a:r>
              <a:rPr lang="en-US">
                <a:solidFill>
                  <a:srgbClr val="444444"/>
                </a:solidFill>
              </a:rPr>
              <a:t>Document upload is here if you like to provide pictures or any piece of information that you feel would be helpful in the reporting period.  </a:t>
            </a:r>
            <a:endParaRPr lang="en-US">
              <a:solidFill>
                <a:srgbClr val="444444"/>
              </a:solidFill>
              <a:ea typeface="Calibri"/>
              <a:cs typeface="Calibri"/>
            </a:endParaRPr>
          </a:p>
          <a:p>
            <a:endParaRPr lang="en-US">
              <a:solidFill>
                <a:srgbClr val="444444"/>
              </a:solidFill>
              <a:ea typeface="Calibri"/>
              <a:cs typeface="Calibri"/>
            </a:endParaRPr>
          </a:p>
          <a:p>
            <a:pPr algn="l" rtl="0" fontAlgn="base"/>
            <a:r>
              <a:rPr lang="en-US" sz="1800" b="0" i="0" u="none" strike="noStrike">
                <a:solidFill>
                  <a:srgbClr val="000000"/>
                </a:solidFill>
                <a:effectLst/>
                <a:latin typeface="Calibri"/>
                <a:ea typeface="Calibri"/>
                <a:cs typeface="Calibri"/>
              </a:rPr>
              <a:t>A picture is worth a thousand words, we want to see how your TRAIL program as it comes to life.</a:t>
            </a:r>
            <a:r>
              <a:rPr lang="en-US" sz="1800" b="0" i="0">
                <a:solidFill>
                  <a:srgbClr val="444444"/>
                </a:solidFill>
                <a:effectLst/>
                <a:latin typeface="Calibri"/>
                <a:ea typeface="Calibri"/>
                <a:cs typeface="Calibri"/>
              </a:rPr>
              <a:t>​</a:t>
            </a:r>
            <a:endParaRPr lang="en-US" b="0" i="0">
              <a:solidFill>
                <a:srgbClr val="444444"/>
              </a:solidFill>
              <a:effectLst/>
              <a:latin typeface="Calibri"/>
              <a:ea typeface="Calibri"/>
              <a:cs typeface="Calibri"/>
            </a:endParaRPr>
          </a:p>
          <a:p>
            <a:pPr algn="l" rtl="0" fontAlgn="base"/>
            <a:r>
              <a:rPr lang="en-US" sz="1800" b="0" i="0" u="none" strike="noStrike">
                <a:solidFill>
                  <a:srgbClr val="000000"/>
                </a:solidFill>
                <a:effectLst/>
                <a:latin typeface="Calibri"/>
                <a:ea typeface="Calibri"/>
                <a:cs typeface="Calibri"/>
              </a:rPr>
              <a:t>The cool thing is you can now upload them into your reporting system much like OJJDP. Its super easy.   </a:t>
            </a:r>
            <a:endParaRPr lang="en-US" b="0" i="0">
              <a:solidFill>
                <a:srgbClr val="444444"/>
              </a:solidFill>
              <a:effectLst/>
              <a:latin typeface="Calibri"/>
              <a:ea typeface="Calibri"/>
              <a:cs typeface="Calibri"/>
            </a:endParaRPr>
          </a:p>
          <a:p>
            <a:r>
              <a:rPr lang="en-US">
                <a:ea typeface="Calibri"/>
                <a:cs typeface="Calibri"/>
              </a:rPr>
              <a:t>NEXT SLIDE</a:t>
            </a:r>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45</a:t>
            </a:fld>
            <a:endParaRPr lang="en-US"/>
          </a:p>
        </p:txBody>
      </p:sp>
    </p:spTree>
    <p:extLst>
      <p:ext uri="{BB962C8B-B14F-4D97-AF65-F5344CB8AC3E}">
        <p14:creationId xmlns:p14="http://schemas.microsoft.com/office/powerpoint/2010/main" val="30441798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LISA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Support is available throughout the grant year</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Do not hesitate to reach out to us if there are additional questions or you would like more information about any part of the program.</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We are here to help.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Also remember your network of TRAIL clubs on this call.  You all are a wealth knowledge and can easily support one another </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46</a:t>
            </a:fld>
            <a:endParaRPr lang="en-US"/>
          </a:p>
        </p:txBody>
      </p:sp>
    </p:spTree>
    <p:extLst>
      <p:ext uri="{BB962C8B-B14F-4D97-AF65-F5344CB8AC3E}">
        <p14:creationId xmlns:p14="http://schemas.microsoft.com/office/powerpoint/2010/main" val="12146978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LISA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We are reworking the naclubs.org TRAIL resource page.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There are limited resources posted right now, however the full curriculum is still available as well as the Budget Form and Contact Form.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We will be adding new resources. The password to life is </a:t>
            </a:r>
            <a:r>
              <a:rPr lang="en-US" sz="1800" b="1" i="0" u="none" strike="noStrike">
                <a:solidFill>
                  <a:srgbClr val="000000"/>
                </a:solidFill>
                <a:effectLst/>
                <a:latin typeface="Calibri" panose="020F0502020204030204" pitchFamily="34" charset="0"/>
              </a:rPr>
              <a:t>Drink More Water</a:t>
            </a:r>
            <a:r>
              <a:rPr lang="en-US" sz="1800" b="0" i="0" u="none" strike="noStrike">
                <a:solidFill>
                  <a:srgbClr val="000000"/>
                </a:solidFill>
                <a:effectLst/>
                <a:latin typeface="Calibri" panose="020F0502020204030204" pitchFamily="34" charset="0"/>
              </a:rPr>
              <a:t> which is also the password to the TRAIL resource center. </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47</a:t>
            </a:fld>
            <a:endParaRPr lang="en-US"/>
          </a:p>
        </p:txBody>
      </p:sp>
    </p:spTree>
    <p:extLst>
      <p:ext uri="{BB962C8B-B14F-4D97-AF65-F5344CB8AC3E}">
        <p14:creationId xmlns:p14="http://schemas.microsoft.com/office/powerpoint/2010/main" val="35508691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LISA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We've covered a lot of information. If there are any questions, please share in the chat.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After the questions are complete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Thank you all so much and I look forward to working with you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Please welcome back, National Vice President, Carla Knapp to close us out  </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48</a:t>
            </a:fld>
            <a:endParaRPr lang="en-US"/>
          </a:p>
        </p:txBody>
      </p:sp>
    </p:spTree>
    <p:extLst>
      <p:ext uri="{BB962C8B-B14F-4D97-AF65-F5344CB8AC3E}">
        <p14:creationId xmlns:p14="http://schemas.microsoft.com/office/powerpoint/2010/main" val="4604346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Carla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Read the slide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Again, here is the contact information should you need any assistance on your TRAIL journey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We are here to support you </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49</a:t>
            </a:fld>
            <a:endParaRPr lang="en-US"/>
          </a:p>
        </p:txBody>
      </p:sp>
    </p:spTree>
    <p:extLst>
      <p:ext uri="{BB962C8B-B14F-4D97-AF65-F5344CB8AC3E}">
        <p14:creationId xmlns:p14="http://schemas.microsoft.com/office/powerpoint/2010/main" val="260364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a:solidFill>
                  <a:srgbClr val="444444"/>
                </a:solidFill>
                <a:latin typeface="Calibri"/>
                <a:cs typeface="Calibri"/>
              </a:rPr>
              <a:t>Lisa</a:t>
            </a:r>
            <a:endParaRPr lang="en-US" sz="1800" b="0" i="0" err="1">
              <a:solidFill>
                <a:srgbClr val="444444"/>
              </a:solidFill>
              <a:effectLst/>
              <a:latin typeface="Calibri" panose="020F0502020204030204" pitchFamily="34" charset="0"/>
              <a:cs typeface="Calibri"/>
            </a:endParaRPr>
          </a:p>
          <a:p>
            <a:pPr algn="l" rtl="0" fontAlgn="base"/>
            <a:r>
              <a:rPr lang="en-US" sz="1800" b="0" i="0" u="none" strike="noStrike">
                <a:solidFill>
                  <a:srgbClr val="000000"/>
                </a:solidFill>
                <a:effectLst/>
                <a:latin typeface="Calibri"/>
                <a:cs typeface="Calibri"/>
              </a:rPr>
              <a:t>Now we will discuss the TRAIL Curriculum </a:t>
            </a:r>
            <a:endParaRPr lang="en-US" b="0" i="0">
              <a:solidFill>
                <a:srgbClr val="444444"/>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5</a:t>
            </a:fld>
            <a:endParaRPr lang="en-US"/>
          </a:p>
        </p:txBody>
      </p:sp>
    </p:spTree>
    <p:extLst>
      <p:ext uri="{BB962C8B-B14F-4D97-AF65-F5344CB8AC3E}">
        <p14:creationId xmlns:p14="http://schemas.microsoft.com/office/powerpoint/2010/main" val="32334407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Calibri" panose="020F0502020204030204" pitchFamily="34" charset="0"/>
              </a:rPr>
              <a:t>Carla Closing Remarks</a:t>
            </a:r>
            <a:endParaRPr lang="en-US"/>
          </a:p>
        </p:txBody>
      </p:sp>
      <p:sp>
        <p:nvSpPr>
          <p:cNvPr id="4" name="Slide Number Placeholder 3"/>
          <p:cNvSpPr>
            <a:spLocks noGrp="1"/>
          </p:cNvSpPr>
          <p:nvPr>
            <p:ph type="sldNum" sz="quarter" idx="5"/>
          </p:nvPr>
        </p:nvSpPr>
        <p:spPr/>
        <p:txBody>
          <a:bodyPr/>
          <a:lstStyle/>
          <a:p>
            <a:fld id="{6E355AC5-D681-B545-A7C6-9DCDDDD0DEFD}" type="slidenum">
              <a:rPr lang="en-US" smtClean="0"/>
              <a:t>50</a:t>
            </a:fld>
            <a:endParaRPr lang="en-US"/>
          </a:p>
        </p:txBody>
      </p:sp>
    </p:spTree>
    <p:extLst>
      <p:ext uri="{BB962C8B-B14F-4D97-AF65-F5344CB8AC3E}">
        <p14:creationId xmlns:p14="http://schemas.microsoft.com/office/powerpoint/2010/main" val="722097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a:solidFill>
                  <a:srgbClr val="444444"/>
                </a:solidFill>
                <a:latin typeface="Calibri"/>
                <a:cs typeface="Calibri"/>
              </a:rPr>
              <a:t>Lisa</a:t>
            </a:r>
            <a:endParaRPr lang="en-US" sz="1800"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Here are some items that are extremely helpful before TRAIL implementation</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In advance, I cannot stress this enough.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IN ADVANCE</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Read the curriculum,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Review the materials,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Review the links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Review the additional program requirements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And have an understanding how each individual chapter is supposed to be implemented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fontAlgn="base"/>
            <a:r>
              <a:rPr lang="en-US" sz="1800" b="1" i="0" u="sng" strike="noStrike">
                <a:solidFill>
                  <a:srgbClr val="000000"/>
                </a:solidFill>
                <a:effectLst/>
                <a:latin typeface="Calibri"/>
                <a:cs typeface="Calibri"/>
              </a:rPr>
              <a:t>Practice</a:t>
            </a:r>
            <a:r>
              <a:rPr lang="en-US" sz="1800">
                <a:solidFill>
                  <a:srgbClr val="000000"/>
                </a:solidFill>
                <a:latin typeface="Calibri"/>
                <a:cs typeface="Calibri"/>
              </a:rPr>
              <a:t> </a:t>
            </a:r>
            <a:endParaRPr lang="en-US">
              <a:solidFill>
                <a:srgbClr val="444444"/>
              </a:solidFill>
              <a:latin typeface="Calibri"/>
              <a:cs typeface="Calibri"/>
            </a:endParaRPr>
          </a:p>
          <a:p>
            <a:pPr algn="l"/>
            <a:r>
              <a:rPr lang="en-US" sz="1800">
                <a:solidFill>
                  <a:srgbClr val="000000"/>
                </a:solidFill>
                <a:latin typeface="Calibri"/>
                <a:cs typeface="Calibri"/>
              </a:rPr>
              <a:t>If</a:t>
            </a:r>
            <a:r>
              <a:rPr lang="en-US" sz="1800" b="0" i="0" u="none" strike="noStrike">
                <a:solidFill>
                  <a:srgbClr val="000000"/>
                </a:solidFill>
                <a:effectLst/>
                <a:latin typeface="Calibri"/>
                <a:cs typeface="Calibri"/>
              </a:rPr>
              <a:t> you need </a:t>
            </a:r>
            <a:r>
              <a:rPr lang="en-US" sz="1800">
                <a:solidFill>
                  <a:srgbClr val="000000"/>
                </a:solidFill>
                <a:latin typeface="Calibri"/>
                <a:cs typeface="Calibri"/>
              </a:rPr>
              <a:t>to...reach</a:t>
            </a:r>
            <a:r>
              <a:rPr lang="en-US" sz="1800" b="0" i="0" u="none" strike="noStrike">
                <a:solidFill>
                  <a:srgbClr val="000000"/>
                </a:solidFill>
                <a:effectLst/>
                <a:latin typeface="Calibri"/>
                <a:cs typeface="Calibri"/>
              </a:rPr>
              <a:t> out to others who have the TRAIL program if you need help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This could also mean making copies, arranging for guest speakers, buying materials, preparing the space or whatever is needed to make sure the implementation is smooth, fun and engaging for maximum impact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Again, staff should give themselves plenty of time before beginning implementation in order to plan and to be well prepared</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Also keep in mind, as a recipient of the TRAIL program, you must serve the number of Native youth ages 7-11 outlined in your LOA.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However, you are welcome to provide the curriculum to more youth and adapt for other age ranges once you have met the minimum requirement.</a:t>
            </a:r>
            <a:endParaRPr lang="en-US" b="0" i="0">
              <a:solidFill>
                <a:srgbClr val="444444"/>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6</a:t>
            </a:fld>
            <a:endParaRPr lang="en-US"/>
          </a:p>
        </p:txBody>
      </p:sp>
    </p:spTree>
    <p:extLst>
      <p:ext uri="{BB962C8B-B14F-4D97-AF65-F5344CB8AC3E}">
        <p14:creationId xmlns:p14="http://schemas.microsoft.com/office/powerpoint/2010/main" val="134796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Anna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The T.R.A.I.L. program has incorporated the Circle of Life throughout its curriculum.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Throughout the chapters of the T.R.A.I.L. we are guided by the balance of a whole healthy person physically, spiritually, emotionally and mentally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Integrating the Circle concept and its related symbolism will help our Native youth succeed in all aspects of creating and sustaining a healthy body and a positive sense of well-being.</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7</a:t>
            </a:fld>
            <a:endParaRPr lang="en-US"/>
          </a:p>
        </p:txBody>
      </p:sp>
    </p:spTree>
    <p:extLst>
      <p:ext uri="{BB962C8B-B14F-4D97-AF65-F5344CB8AC3E}">
        <p14:creationId xmlns:p14="http://schemas.microsoft.com/office/powerpoint/2010/main" val="786428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Anna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Each of these four components build upon each other to form a comprehensive, balanced understanding of type 2 diabetes prevention.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The four primary components are: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1. About Me, My Health, &amp; Being a Part of a Team</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2. Healthy Eating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3. Making Smart Food Choices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4. My Healthy Community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Throughout the chapters, participants will experience several different ways of how to be a whole healthy person Physically, Spiritually, Emotionally and Mentally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8</a:t>
            </a:fld>
            <a:endParaRPr lang="en-US"/>
          </a:p>
        </p:txBody>
      </p:sp>
    </p:spTree>
    <p:extLst>
      <p:ext uri="{BB962C8B-B14F-4D97-AF65-F5344CB8AC3E}">
        <p14:creationId xmlns:p14="http://schemas.microsoft.com/office/powerpoint/2010/main" val="1926628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Anna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With all that in mind this is what each chapter of the curriculum will contain: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Lesson Objectives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Helpful Hints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Review of last chapter</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Lessons &amp; Activities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Talking Circles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Optional Activities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Behavioral Health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Healthy recipes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Cultural Adaptations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Physical Activity Challenges</a:t>
            </a: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9</a:t>
            </a:fld>
            <a:endParaRPr lang="en-US"/>
          </a:p>
        </p:txBody>
      </p:sp>
    </p:spTree>
    <p:extLst>
      <p:ext uri="{BB962C8B-B14F-4D97-AF65-F5344CB8AC3E}">
        <p14:creationId xmlns:p14="http://schemas.microsoft.com/office/powerpoint/2010/main" val="4024959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036A-DA7C-1C49-B593-D76ADB86D0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958177-8FD1-E745-A102-E8BA2AD986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A9E8FB-60BC-4649-969B-48E795396F29}"/>
              </a:ext>
            </a:extLst>
          </p:cNvPr>
          <p:cNvSpPr>
            <a:spLocks noGrp="1"/>
          </p:cNvSpPr>
          <p:nvPr>
            <p:ph type="dt" sz="half" idx="10"/>
          </p:nvPr>
        </p:nvSpPr>
        <p:spPr/>
        <p:txBody>
          <a:bodyPr/>
          <a:lstStyle/>
          <a:p>
            <a:fld id="{07CFD7A7-7070-874B-8A08-511620D5051F}" type="datetimeFigureOut">
              <a:rPr lang="en-US" smtClean="0"/>
              <a:t>11/2/2023</a:t>
            </a:fld>
            <a:endParaRPr lang="en-US"/>
          </a:p>
        </p:txBody>
      </p:sp>
      <p:sp>
        <p:nvSpPr>
          <p:cNvPr id="5" name="Footer Placeholder 4">
            <a:extLst>
              <a:ext uri="{FF2B5EF4-FFF2-40B4-BE49-F238E27FC236}">
                <a16:creationId xmlns:a16="http://schemas.microsoft.com/office/drawing/2014/main" id="{7D7C0B7C-9983-4142-AA46-C90A8D6CFE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11C7E-37FD-C84D-8AE3-16208C383221}"/>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3884117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FC1FF-3FE1-C645-8002-12A6870385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DB2110-7794-C841-AB85-C63D5118BB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24BB1-80E7-9B44-9072-2A498DB162F4}"/>
              </a:ext>
            </a:extLst>
          </p:cNvPr>
          <p:cNvSpPr>
            <a:spLocks noGrp="1"/>
          </p:cNvSpPr>
          <p:nvPr>
            <p:ph type="dt" sz="half" idx="10"/>
          </p:nvPr>
        </p:nvSpPr>
        <p:spPr/>
        <p:txBody>
          <a:bodyPr/>
          <a:lstStyle/>
          <a:p>
            <a:fld id="{07CFD7A7-7070-874B-8A08-511620D5051F}" type="datetimeFigureOut">
              <a:rPr lang="en-US" smtClean="0"/>
              <a:t>11/2/2023</a:t>
            </a:fld>
            <a:endParaRPr lang="en-US"/>
          </a:p>
        </p:txBody>
      </p:sp>
      <p:sp>
        <p:nvSpPr>
          <p:cNvPr id="5" name="Footer Placeholder 4">
            <a:extLst>
              <a:ext uri="{FF2B5EF4-FFF2-40B4-BE49-F238E27FC236}">
                <a16:creationId xmlns:a16="http://schemas.microsoft.com/office/drawing/2014/main" id="{769D11A4-73D7-194D-9593-25F45BE12E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06DA1-14BA-F340-BD22-B9C3B7F8165F}"/>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1063433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A7B9F4-A20E-F64D-B63C-D7EF7A59F2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4E9D11-67BC-3845-8E9B-DDA588794B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A49C73-E7CC-2D42-B7BB-7F36A10BD5F9}"/>
              </a:ext>
            </a:extLst>
          </p:cNvPr>
          <p:cNvSpPr>
            <a:spLocks noGrp="1"/>
          </p:cNvSpPr>
          <p:nvPr>
            <p:ph type="dt" sz="half" idx="10"/>
          </p:nvPr>
        </p:nvSpPr>
        <p:spPr/>
        <p:txBody>
          <a:bodyPr/>
          <a:lstStyle/>
          <a:p>
            <a:fld id="{07CFD7A7-7070-874B-8A08-511620D5051F}" type="datetimeFigureOut">
              <a:rPr lang="en-US" smtClean="0"/>
              <a:t>11/2/2023</a:t>
            </a:fld>
            <a:endParaRPr lang="en-US"/>
          </a:p>
        </p:txBody>
      </p:sp>
      <p:sp>
        <p:nvSpPr>
          <p:cNvPr id="5" name="Footer Placeholder 4">
            <a:extLst>
              <a:ext uri="{FF2B5EF4-FFF2-40B4-BE49-F238E27FC236}">
                <a16:creationId xmlns:a16="http://schemas.microsoft.com/office/drawing/2014/main" id="{4B627544-B170-634A-B943-1E40D78DA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7EFF2-CF5F-8F44-9AB8-D3F221D56D91}"/>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3832856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D9163-C317-B44B-BB08-F7355DA9E2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9CEC99-B583-934A-863F-661A4545E9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6FEAB0-EA96-454F-97DD-E677C98C4E02}"/>
              </a:ext>
            </a:extLst>
          </p:cNvPr>
          <p:cNvSpPr>
            <a:spLocks noGrp="1"/>
          </p:cNvSpPr>
          <p:nvPr>
            <p:ph type="dt" sz="half" idx="10"/>
          </p:nvPr>
        </p:nvSpPr>
        <p:spPr/>
        <p:txBody>
          <a:bodyPr/>
          <a:lstStyle/>
          <a:p>
            <a:fld id="{07CFD7A7-7070-874B-8A08-511620D5051F}" type="datetimeFigureOut">
              <a:rPr lang="en-US" smtClean="0"/>
              <a:t>11/2/2023</a:t>
            </a:fld>
            <a:endParaRPr lang="en-US"/>
          </a:p>
        </p:txBody>
      </p:sp>
      <p:sp>
        <p:nvSpPr>
          <p:cNvPr id="5" name="Footer Placeholder 4">
            <a:extLst>
              <a:ext uri="{FF2B5EF4-FFF2-40B4-BE49-F238E27FC236}">
                <a16:creationId xmlns:a16="http://schemas.microsoft.com/office/drawing/2014/main" id="{28DB2F60-2B42-1446-BF86-770EBBEF1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48E42-526E-E746-9696-27F1A102F59F}"/>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778807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E4954-42A6-7841-B8C0-EA1E613F8D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E49E48-A281-4F42-90E3-5D477634A5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5AB42F-07EE-004C-8F3E-AC09C0F1CDCB}"/>
              </a:ext>
            </a:extLst>
          </p:cNvPr>
          <p:cNvSpPr>
            <a:spLocks noGrp="1"/>
          </p:cNvSpPr>
          <p:nvPr>
            <p:ph type="dt" sz="half" idx="10"/>
          </p:nvPr>
        </p:nvSpPr>
        <p:spPr/>
        <p:txBody>
          <a:bodyPr/>
          <a:lstStyle/>
          <a:p>
            <a:fld id="{07CFD7A7-7070-874B-8A08-511620D5051F}" type="datetimeFigureOut">
              <a:rPr lang="en-US" smtClean="0"/>
              <a:t>11/2/2023</a:t>
            </a:fld>
            <a:endParaRPr lang="en-US"/>
          </a:p>
        </p:txBody>
      </p:sp>
      <p:sp>
        <p:nvSpPr>
          <p:cNvPr id="5" name="Footer Placeholder 4">
            <a:extLst>
              <a:ext uri="{FF2B5EF4-FFF2-40B4-BE49-F238E27FC236}">
                <a16:creationId xmlns:a16="http://schemas.microsoft.com/office/drawing/2014/main" id="{BEFDBF30-DFA9-AA46-86D5-46C16036C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89A635-AB8C-8C46-B64F-E50DD91CB633}"/>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710857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3F059-53E6-A845-9C0E-38F8C3EB4E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3F82E0-E4E1-CF4B-85FD-E765BE0524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FF58FA-28F8-604A-A1D5-5DC813ED85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C50299-791A-3145-8D67-3F3EBD6F5C71}"/>
              </a:ext>
            </a:extLst>
          </p:cNvPr>
          <p:cNvSpPr>
            <a:spLocks noGrp="1"/>
          </p:cNvSpPr>
          <p:nvPr>
            <p:ph type="dt" sz="half" idx="10"/>
          </p:nvPr>
        </p:nvSpPr>
        <p:spPr/>
        <p:txBody>
          <a:bodyPr/>
          <a:lstStyle/>
          <a:p>
            <a:fld id="{07CFD7A7-7070-874B-8A08-511620D5051F}" type="datetimeFigureOut">
              <a:rPr lang="en-US" smtClean="0"/>
              <a:t>11/2/2023</a:t>
            </a:fld>
            <a:endParaRPr lang="en-US"/>
          </a:p>
        </p:txBody>
      </p:sp>
      <p:sp>
        <p:nvSpPr>
          <p:cNvPr id="6" name="Footer Placeholder 5">
            <a:extLst>
              <a:ext uri="{FF2B5EF4-FFF2-40B4-BE49-F238E27FC236}">
                <a16:creationId xmlns:a16="http://schemas.microsoft.com/office/drawing/2014/main" id="{4F782578-6E21-8C48-9990-EDEF8F6166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A4E31F-1141-A846-BC55-404322CE0EE3}"/>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233358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B172-089C-4247-A29F-0166F44DFC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0F8E21-2846-3247-B0DC-1555428C08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56DB9C-E5DD-3E4A-BD25-3AA9121A0D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89094E-2B75-D341-8FBF-B06F1CE410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5B425E-ACE4-F446-A883-C8D79F5C3B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24532A-8177-9046-BFDE-4A08AE599DE1}"/>
              </a:ext>
            </a:extLst>
          </p:cNvPr>
          <p:cNvSpPr>
            <a:spLocks noGrp="1"/>
          </p:cNvSpPr>
          <p:nvPr>
            <p:ph type="dt" sz="half" idx="10"/>
          </p:nvPr>
        </p:nvSpPr>
        <p:spPr/>
        <p:txBody>
          <a:bodyPr/>
          <a:lstStyle/>
          <a:p>
            <a:fld id="{07CFD7A7-7070-874B-8A08-511620D5051F}" type="datetimeFigureOut">
              <a:rPr lang="en-US" smtClean="0"/>
              <a:t>11/2/2023</a:t>
            </a:fld>
            <a:endParaRPr lang="en-US"/>
          </a:p>
        </p:txBody>
      </p:sp>
      <p:sp>
        <p:nvSpPr>
          <p:cNvPr id="8" name="Footer Placeholder 7">
            <a:extLst>
              <a:ext uri="{FF2B5EF4-FFF2-40B4-BE49-F238E27FC236}">
                <a16:creationId xmlns:a16="http://schemas.microsoft.com/office/drawing/2014/main" id="{2B1DC57A-F5BC-1F4C-B1D0-A084328782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82B9F6-A3F1-A74B-AA3D-C9D22CBF4F3C}"/>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496241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28E8F-F068-9647-A348-E504D7A3F8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96CC9E-19EB-C54F-8B9D-38E2037B0929}"/>
              </a:ext>
            </a:extLst>
          </p:cNvPr>
          <p:cNvSpPr>
            <a:spLocks noGrp="1"/>
          </p:cNvSpPr>
          <p:nvPr>
            <p:ph type="dt" sz="half" idx="10"/>
          </p:nvPr>
        </p:nvSpPr>
        <p:spPr/>
        <p:txBody>
          <a:bodyPr/>
          <a:lstStyle/>
          <a:p>
            <a:fld id="{07CFD7A7-7070-874B-8A08-511620D5051F}" type="datetimeFigureOut">
              <a:rPr lang="en-US" smtClean="0"/>
              <a:t>11/2/2023</a:t>
            </a:fld>
            <a:endParaRPr lang="en-US"/>
          </a:p>
        </p:txBody>
      </p:sp>
      <p:sp>
        <p:nvSpPr>
          <p:cNvPr id="4" name="Footer Placeholder 3">
            <a:extLst>
              <a:ext uri="{FF2B5EF4-FFF2-40B4-BE49-F238E27FC236}">
                <a16:creationId xmlns:a16="http://schemas.microsoft.com/office/drawing/2014/main" id="{76CA53A7-08F6-AA43-8C0B-2611DA76DF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E1701F-6C4A-3C4D-986B-A907A115292B}"/>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872308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575A0B-D7BD-EF40-998D-904BE183DE94}"/>
              </a:ext>
            </a:extLst>
          </p:cNvPr>
          <p:cNvSpPr>
            <a:spLocks noGrp="1"/>
          </p:cNvSpPr>
          <p:nvPr>
            <p:ph type="dt" sz="half" idx="10"/>
          </p:nvPr>
        </p:nvSpPr>
        <p:spPr/>
        <p:txBody>
          <a:bodyPr/>
          <a:lstStyle/>
          <a:p>
            <a:fld id="{07CFD7A7-7070-874B-8A08-511620D5051F}" type="datetimeFigureOut">
              <a:rPr lang="en-US" smtClean="0"/>
              <a:t>11/2/2023</a:t>
            </a:fld>
            <a:endParaRPr lang="en-US"/>
          </a:p>
        </p:txBody>
      </p:sp>
      <p:sp>
        <p:nvSpPr>
          <p:cNvPr id="3" name="Footer Placeholder 2">
            <a:extLst>
              <a:ext uri="{FF2B5EF4-FFF2-40B4-BE49-F238E27FC236}">
                <a16:creationId xmlns:a16="http://schemas.microsoft.com/office/drawing/2014/main" id="{E7B1C9B3-9832-6242-839A-07ECB70242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F2C56A-E659-0C4D-BC76-DE7B8FA2B93E}"/>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1206601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8FDFB-CC0A-A249-A98F-7CD58B952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4657B9-A321-1A46-A801-AF159D0F93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B1D5F1-0E36-ED4F-B1E8-34D926606E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08778-6DD1-E947-8A22-232DE71BDD0A}"/>
              </a:ext>
            </a:extLst>
          </p:cNvPr>
          <p:cNvSpPr>
            <a:spLocks noGrp="1"/>
          </p:cNvSpPr>
          <p:nvPr>
            <p:ph type="dt" sz="half" idx="10"/>
          </p:nvPr>
        </p:nvSpPr>
        <p:spPr/>
        <p:txBody>
          <a:bodyPr/>
          <a:lstStyle/>
          <a:p>
            <a:fld id="{07CFD7A7-7070-874B-8A08-511620D5051F}" type="datetimeFigureOut">
              <a:rPr lang="en-US" smtClean="0"/>
              <a:t>11/2/2023</a:t>
            </a:fld>
            <a:endParaRPr lang="en-US"/>
          </a:p>
        </p:txBody>
      </p:sp>
      <p:sp>
        <p:nvSpPr>
          <p:cNvPr id="6" name="Footer Placeholder 5">
            <a:extLst>
              <a:ext uri="{FF2B5EF4-FFF2-40B4-BE49-F238E27FC236}">
                <a16:creationId xmlns:a16="http://schemas.microsoft.com/office/drawing/2014/main" id="{46A58DF6-94E4-404D-B4AE-73F3BC100C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F90A1A-57AB-7E48-AEC9-47B507814D46}"/>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2636106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54206-39BE-AA45-BE89-D60DCD6329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19A105-04B0-094B-A47B-8D2097B036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2A9CBC-35CC-1C4F-A937-474C58DC5E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DBBF6-9DB4-6E4B-A808-320D4DC0D1E8}"/>
              </a:ext>
            </a:extLst>
          </p:cNvPr>
          <p:cNvSpPr>
            <a:spLocks noGrp="1"/>
          </p:cNvSpPr>
          <p:nvPr>
            <p:ph type="dt" sz="half" idx="10"/>
          </p:nvPr>
        </p:nvSpPr>
        <p:spPr/>
        <p:txBody>
          <a:bodyPr/>
          <a:lstStyle/>
          <a:p>
            <a:fld id="{07CFD7A7-7070-874B-8A08-511620D5051F}" type="datetimeFigureOut">
              <a:rPr lang="en-US" smtClean="0"/>
              <a:t>11/2/2023</a:t>
            </a:fld>
            <a:endParaRPr lang="en-US"/>
          </a:p>
        </p:txBody>
      </p:sp>
      <p:sp>
        <p:nvSpPr>
          <p:cNvPr id="6" name="Footer Placeholder 5">
            <a:extLst>
              <a:ext uri="{FF2B5EF4-FFF2-40B4-BE49-F238E27FC236}">
                <a16:creationId xmlns:a16="http://schemas.microsoft.com/office/drawing/2014/main" id="{70D440B3-980B-1A4C-B257-93B182926A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9AF581-6777-614C-B89F-BC53AB9C57D6}"/>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3242926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26FE7E-F30D-F147-9900-88497797B8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459072-E81B-A146-BCB2-AFAB158FAB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7D3085-596A-0145-89E4-81654AABAF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CFD7A7-7070-874B-8A08-511620D5051F}" type="datetimeFigureOut">
              <a:rPr lang="en-US" smtClean="0"/>
              <a:t>11/2/2023</a:t>
            </a:fld>
            <a:endParaRPr lang="en-US"/>
          </a:p>
        </p:txBody>
      </p:sp>
      <p:sp>
        <p:nvSpPr>
          <p:cNvPr id="5" name="Footer Placeholder 4">
            <a:extLst>
              <a:ext uri="{FF2B5EF4-FFF2-40B4-BE49-F238E27FC236}">
                <a16:creationId xmlns:a16="http://schemas.microsoft.com/office/drawing/2014/main" id="{92467A7D-49CC-E141-AB7F-3F41AF43C9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677B4E-5D78-0244-BFF2-76C28AC354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2EAC81-DB46-D949-8F55-A1EEDDE83A54}" type="slidenum">
              <a:rPr lang="en-US" smtClean="0"/>
              <a:t>‹#›</a:t>
            </a:fld>
            <a:endParaRPr lang="en-US"/>
          </a:p>
        </p:txBody>
      </p:sp>
    </p:spTree>
    <p:extLst>
      <p:ext uri="{BB962C8B-B14F-4D97-AF65-F5344CB8AC3E}">
        <p14:creationId xmlns:p14="http://schemas.microsoft.com/office/powerpoint/2010/main" val="1721381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png"/><Relationship Id="rId7"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1.png"/><Relationship Id="rId7"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naclubs.org/trail-resources/"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3.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hyperlink" Target="mailto:lvander@ncai.org" TargetMode="External"/><Relationship Id="rId3" Type="http://schemas.openxmlformats.org/officeDocument/2006/relationships/image" Target="../media/image1.png"/><Relationship Id="rId7" Type="http://schemas.openxmlformats.org/officeDocument/2006/relationships/hyperlink" Target="mailto:cknapp@bgca.or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mailto:acaffee@bgca.org"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62.em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00000"/>
              </a:lnSpc>
            </a:pPr>
            <a:r>
              <a:rPr lang="en-US" sz="4800" b="1">
                <a:solidFill>
                  <a:schemeClr val="accent6">
                    <a:lumMod val="50000"/>
                  </a:schemeClr>
                </a:solidFill>
                <a:latin typeface="Libre Baskerville" panose="02000000000000000000" pitchFamily="2" charset="0"/>
              </a:rPr>
              <a:t>Welcome!</a:t>
            </a: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pic>
        <p:nvPicPr>
          <p:cNvPr id="4" name="Picture 3">
            <a:extLst>
              <a:ext uri="{FF2B5EF4-FFF2-40B4-BE49-F238E27FC236}">
                <a16:creationId xmlns:a16="http://schemas.microsoft.com/office/drawing/2014/main" id="{C1C5056B-626E-D084-AE1F-83233323CB73}"/>
              </a:ext>
            </a:extLst>
          </p:cNvPr>
          <p:cNvPicPr>
            <a:picLocks noChangeAspect="1"/>
          </p:cNvPicPr>
          <p:nvPr/>
        </p:nvPicPr>
        <p:blipFill>
          <a:blip r:embed="rId6"/>
          <a:stretch>
            <a:fillRect/>
          </a:stretch>
        </p:blipFill>
        <p:spPr>
          <a:xfrm>
            <a:off x="2468503" y="1394797"/>
            <a:ext cx="7254994" cy="5346626"/>
          </a:xfrm>
          <a:prstGeom prst="rect">
            <a:avLst/>
          </a:prstGeom>
        </p:spPr>
      </p:pic>
      <p:pic>
        <p:nvPicPr>
          <p:cNvPr id="10" name="Picture 6" descr="A picture containing person, indoor, ceiling, people">
            <a:extLst>
              <a:ext uri="{FF2B5EF4-FFF2-40B4-BE49-F238E27FC236}">
                <a16:creationId xmlns:a16="http://schemas.microsoft.com/office/drawing/2014/main" id="{FFA2660A-1F60-55E7-02DE-90C6398771EB}"/>
              </a:ext>
            </a:extLst>
          </p:cNvPr>
          <p:cNvPicPr>
            <a:picLocks noChangeAspect="1"/>
          </p:cNvPicPr>
          <p:nvPr/>
        </p:nvPicPr>
        <p:blipFill>
          <a:blip r:embed="rId7"/>
          <a:stretch>
            <a:fillRect/>
          </a:stretch>
        </p:blipFill>
        <p:spPr>
          <a:xfrm>
            <a:off x="2513322" y="1412006"/>
            <a:ext cx="7441183" cy="5487766"/>
          </a:xfrm>
          <a:prstGeom prst="rect">
            <a:avLst/>
          </a:prstGeom>
        </p:spPr>
      </p:pic>
    </p:spTree>
    <p:extLst>
      <p:ext uri="{BB962C8B-B14F-4D97-AF65-F5344CB8AC3E}">
        <p14:creationId xmlns:p14="http://schemas.microsoft.com/office/powerpoint/2010/main" val="2191479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26071" y="549492"/>
            <a:ext cx="12199950" cy="6301120"/>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26071" y="7388"/>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218452"/>
            <a:ext cx="7013542" cy="71882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3600" b="1">
                <a:solidFill>
                  <a:schemeClr val="accent6">
                    <a:lumMod val="50000"/>
                  </a:schemeClr>
                </a:solidFill>
                <a:latin typeface="Libre Baskerville" panose="02000000000000000000" pitchFamily="2" charset="0"/>
              </a:rPr>
              <a:t>Enhancing T.R.A.I.L.</a:t>
            </a: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2A38813E-909F-B5A1-7D7B-B02C5C5804A6}"/>
              </a:ext>
            </a:extLst>
          </p:cNvPr>
          <p:cNvSpPr txBox="1"/>
          <p:nvPr/>
        </p:nvSpPr>
        <p:spPr>
          <a:xfrm>
            <a:off x="2981325" y="1828799"/>
            <a:ext cx="6229350" cy="646331"/>
          </a:xfrm>
          <a:prstGeom prst="rect">
            <a:avLst/>
          </a:prstGeom>
          <a:noFill/>
        </p:spPr>
        <p:txBody>
          <a:bodyPr wrap="square">
            <a:spAutoFit/>
          </a:bodyPr>
          <a:lstStyle/>
          <a:p>
            <a:pPr algn="ctr"/>
            <a:r>
              <a:rPr lang="en-US" sz="3600" b="1" i="0" u="none" strike="noStrike">
                <a:solidFill>
                  <a:srgbClr val="000000"/>
                </a:solidFill>
                <a:effectLst/>
                <a:latin typeface="Calibri" panose="020F0502020204030204" pitchFamily="34" charset="0"/>
              </a:rPr>
              <a:t>Cultural Adaptations</a:t>
            </a:r>
            <a:endParaRPr lang="en-US" sz="3600"/>
          </a:p>
        </p:txBody>
      </p:sp>
      <p:pic>
        <p:nvPicPr>
          <p:cNvPr id="3074" name="Picture 2">
            <a:extLst>
              <a:ext uri="{FF2B5EF4-FFF2-40B4-BE49-F238E27FC236}">
                <a16:creationId xmlns:a16="http://schemas.microsoft.com/office/drawing/2014/main" id="{8AEA8360-5E69-551E-33C3-B5F2852904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0210" y="2713883"/>
            <a:ext cx="4031580" cy="3675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058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3974" y="-38632"/>
            <a:ext cx="12199946" cy="6862470"/>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pic>
        <p:nvPicPr>
          <p:cNvPr id="4098" name="Picture 2">
            <a:extLst>
              <a:ext uri="{FF2B5EF4-FFF2-40B4-BE49-F238E27FC236}">
                <a16:creationId xmlns:a16="http://schemas.microsoft.com/office/drawing/2014/main" id="{D0A6B0B4-E299-37C0-233D-B9499A58C1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7722" y="3008"/>
            <a:ext cx="5597925" cy="6862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792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091D9A76-38C0-EAD0-F313-D58808BA580C}"/>
              </a:ext>
            </a:extLst>
          </p:cNvPr>
          <p:cNvSpPr txBox="1"/>
          <p:nvPr/>
        </p:nvSpPr>
        <p:spPr>
          <a:xfrm>
            <a:off x="2981325" y="2872859"/>
            <a:ext cx="6229350" cy="369332"/>
          </a:xfrm>
          <a:prstGeom prst="rect">
            <a:avLst/>
          </a:prstGeom>
          <a:noFill/>
        </p:spPr>
        <p:txBody>
          <a:bodyPr wrap="square">
            <a:spAutoFit/>
          </a:bodyPr>
          <a:lstStyle/>
          <a:p>
            <a:r>
              <a:rPr lang="en-US"/>
              <a:t> </a:t>
            </a:r>
          </a:p>
        </p:txBody>
      </p:sp>
      <p:pic>
        <p:nvPicPr>
          <p:cNvPr id="5122" name="Picture 2">
            <a:extLst>
              <a:ext uri="{FF2B5EF4-FFF2-40B4-BE49-F238E27FC236}">
                <a16:creationId xmlns:a16="http://schemas.microsoft.com/office/drawing/2014/main" id="{2973B0D1-D8D9-6B65-350A-E280301CE3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6918" y="-11860"/>
            <a:ext cx="5539533" cy="682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479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26071" y="34162"/>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pic>
        <p:nvPicPr>
          <p:cNvPr id="6146" name="Picture 2">
            <a:extLst>
              <a:ext uri="{FF2B5EF4-FFF2-40B4-BE49-F238E27FC236}">
                <a16:creationId xmlns:a16="http://schemas.microsoft.com/office/drawing/2014/main" id="{CB0A7621-DD9A-5036-52B7-ED8FC24690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9531" y="64576"/>
            <a:ext cx="5614307" cy="6832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561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26071" y="5571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pic>
        <p:nvPicPr>
          <p:cNvPr id="7170" name="Picture 2">
            <a:extLst>
              <a:ext uri="{FF2B5EF4-FFF2-40B4-BE49-F238E27FC236}">
                <a16:creationId xmlns:a16="http://schemas.microsoft.com/office/drawing/2014/main" id="{2F660BF9-CE01-3EA0-2CE1-0F38C7AEA4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4528" y="110730"/>
            <a:ext cx="5386257" cy="6691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663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26071" y="5571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pic>
        <p:nvPicPr>
          <p:cNvPr id="8194" name="Picture 2">
            <a:extLst>
              <a:ext uri="{FF2B5EF4-FFF2-40B4-BE49-F238E27FC236}">
                <a16:creationId xmlns:a16="http://schemas.microsoft.com/office/drawing/2014/main" id="{889EFF5F-E4AE-5D8D-5A66-84675F4EFE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6972" y="-11860"/>
            <a:ext cx="5379426" cy="682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068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26071" y="5571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pic>
        <p:nvPicPr>
          <p:cNvPr id="9218" name="Picture 2">
            <a:extLst>
              <a:ext uri="{FF2B5EF4-FFF2-40B4-BE49-F238E27FC236}">
                <a16:creationId xmlns:a16="http://schemas.microsoft.com/office/drawing/2014/main" id="{2FE728D4-6C5A-255A-4E12-F76AA30A8B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3276" y="-11860"/>
            <a:ext cx="5126818" cy="6655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58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110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pic>
        <p:nvPicPr>
          <p:cNvPr id="10242" name="Picture 2">
            <a:extLst>
              <a:ext uri="{FF2B5EF4-FFF2-40B4-BE49-F238E27FC236}">
                <a16:creationId xmlns:a16="http://schemas.microsoft.com/office/drawing/2014/main" id="{51838658-D5AC-A73F-0CE1-8DB76B28BE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814" y="2790737"/>
            <a:ext cx="7881109" cy="29430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873535-AD77-273F-39CE-C31E0116CF31}"/>
              </a:ext>
            </a:extLst>
          </p:cNvPr>
          <p:cNvSpPr txBox="1"/>
          <p:nvPr/>
        </p:nvSpPr>
        <p:spPr>
          <a:xfrm>
            <a:off x="1953310" y="356446"/>
            <a:ext cx="6976785" cy="646331"/>
          </a:xfrm>
          <a:prstGeom prst="rect">
            <a:avLst/>
          </a:prstGeom>
          <a:noFill/>
        </p:spPr>
        <p:txBody>
          <a:bodyPr wrap="square">
            <a:spAutoFit/>
          </a:bodyPr>
          <a:lstStyle/>
          <a:p>
            <a:r>
              <a:rPr lang="en-US" sz="3600" b="1">
                <a:solidFill>
                  <a:schemeClr val="accent6">
                    <a:lumMod val="50000"/>
                  </a:schemeClr>
                </a:solidFill>
                <a:latin typeface="Libre Baskerville" panose="02000000000000000000" pitchFamily="2" charset="0"/>
              </a:rPr>
              <a:t>Physical Activity Challenge</a:t>
            </a:r>
            <a:endParaRPr lang="en-US" sz="3600">
              <a:solidFill>
                <a:schemeClr val="accent6">
                  <a:lumMod val="50000"/>
                </a:schemeClr>
              </a:solidFill>
              <a:latin typeface="Libre Baskerville" panose="02000000000000000000" pitchFamily="2" charset="0"/>
            </a:endParaRPr>
          </a:p>
        </p:txBody>
      </p:sp>
    </p:spTree>
    <p:extLst>
      <p:ext uri="{BB962C8B-B14F-4D97-AF65-F5344CB8AC3E}">
        <p14:creationId xmlns:p14="http://schemas.microsoft.com/office/powerpoint/2010/main" val="2710634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26071"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6E451525-252F-CE55-BBE6-82C826942E88}"/>
              </a:ext>
            </a:extLst>
          </p:cNvPr>
          <p:cNvSpPr txBox="1"/>
          <p:nvPr/>
        </p:nvSpPr>
        <p:spPr>
          <a:xfrm>
            <a:off x="2203842" y="227348"/>
            <a:ext cx="8113638" cy="646331"/>
          </a:xfrm>
          <a:prstGeom prst="rect">
            <a:avLst/>
          </a:prstGeom>
          <a:noFill/>
        </p:spPr>
        <p:txBody>
          <a:bodyPr wrap="square">
            <a:spAutoFit/>
          </a:bodyPr>
          <a:lstStyle/>
          <a:p>
            <a:r>
              <a:rPr lang="en-US" sz="3600" b="1">
                <a:solidFill>
                  <a:schemeClr val="accent6">
                    <a:lumMod val="50000"/>
                  </a:schemeClr>
                </a:solidFill>
                <a:latin typeface="Libre Baskerville" panose="02000000000000000000" pitchFamily="2" charset="0"/>
              </a:rPr>
              <a:t>Healthy Snack Demonstrations</a:t>
            </a:r>
          </a:p>
        </p:txBody>
      </p:sp>
      <p:sp>
        <p:nvSpPr>
          <p:cNvPr id="5" name="TextBox 4">
            <a:extLst>
              <a:ext uri="{FF2B5EF4-FFF2-40B4-BE49-F238E27FC236}">
                <a16:creationId xmlns:a16="http://schemas.microsoft.com/office/drawing/2014/main" id="{9516C199-E87E-C725-E419-76AA790B4937}"/>
              </a:ext>
            </a:extLst>
          </p:cNvPr>
          <p:cNvSpPr txBox="1"/>
          <p:nvPr/>
        </p:nvSpPr>
        <p:spPr>
          <a:xfrm>
            <a:off x="3349499" y="2151121"/>
            <a:ext cx="8824380" cy="4031873"/>
          </a:xfrm>
          <a:prstGeom prst="rect">
            <a:avLst/>
          </a:prstGeom>
          <a:noFill/>
        </p:spPr>
        <p:txBody>
          <a:bodyPr wrap="square">
            <a:spAutoFit/>
          </a:bodyPr>
          <a:lstStyle/>
          <a:p>
            <a:pPr marL="457200" indent="-457200" fontAlgn="base">
              <a:buFont typeface="Wingdings" panose="05000000000000000000" pitchFamily="2" charset="2"/>
              <a:buChar char="Ø"/>
            </a:pPr>
            <a:r>
              <a:rPr lang="en-US" sz="3200">
                <a:solidFill>
                  <a:srgbClr val="000000"/>
                </a:solidFill>
                <a:latin typeface="Calibri" panose="020F0502020204030204" pitchFamily="34" charset="0"/>
              </a:rPr>
              <a:t>Each round of curriculum implementation​</a:t>
            </a:r>
            <a:endParaRPr lang="en-US" sz="3200">
              <a:solidFill>
                <a:srgbClr val="000000"/>
              </a:solidFill>
              <a:latin typeface="Arial" panose="020B0604020202020204" pitchFamily="34" charset="0"/>
            </a:endParaRPr>
          </a:p>
          <a:p>
            <a:pPr algn="l" rtl="0" fontAlgn="base"/>
            <a:r>
              <a:rPr lang="en-US" sz="3200" b="0" i="0" u="none" strike="noStrike">
                <a:solidFill>
                  <a:srgbClr val="000000"/>
                </a:solidFill>
                <a:effectLst/>
                <a:latin typeface="Calibri" panose="020F0502020204030204" pitchFamily="34" charset="0"/>
              </a:rPr>
              <a:t>     must have 2 healthy snack demonstrations</a:t>
            </a:r>
            <a:r>
              <a:rPr lang="en-US" sz="3200" b="0" i="0">
                <a:solidFill>
                  <a:srgbClr val="000000"/>
                </a:solidFill>
                <a:effectLst/>
                <a:latin typeface="Calibri" panose="020F0502020204030204" pitchFamily="34" charset="0"/>
              </a:rPr>
              <a:t>​</a:t>
            </a:r>
            <a:endParaRPr lang="en-US" sz="3200">
              <a:solidFill>
                <a:srgbClr val="000000"/>
              </a:solidFill>
              <a:latin typeface="Arial" panose="020B0604020202020204" pitchFamily="34" charset="0"/>
            </a:endParaRPr>
          </a:p>
          <a:p>
            <a:pPr marL="457200" indent="-457200" algn="l" rtl="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Must be hands on with the participants</a:t>
            </a:r>
            <a:r>
              <a:rPr lang="en-US" sz="3200" b="0" i="0">
                <a:solidFill>
                  <a:srgbClr val="000000"/>
                </a:solidFill>
                <a:effectLst/>
                <a:latin typeface="Calibri" panose="020F0502020204030204" pitchFamily="34" charset="0"/>
              </a:rPr>
              <a:t>​</a:t>
            </a:r>
            <a:endParaRPr lang="en-US" sz="3200" b="0" i="0">
              <a:solidFill>
                <a:srgbClr val="000000"/>
              </a:solidFill>
              <a:effectLst/>
              <a:latin typeface="Arial" panose="020B0604020202020204" pitchFamily="34" charset="0"/>
            </a:endParaRPr>
          </a:p>
          <a:p>
            <a:pPr marL="457200" indent="-457200" algn="l" rtl="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All food items must be T.R.A.I.L. Appropriate</a:t>
            </a:r>
            <a:r>
              <a:rPr lang="en-US" sz="3200" b="0" i="0">
                <a:solidFill>
                  <a:srgbClr val="000000"/>
                </a:solidFill>
                <a:effectLst/>
                <a:latin typeface="Calibri" panose="020F0502020204030204" pitchFamily="34" charset="0"/>
              </a:rPr>
              <a:t>​</a:t>
            </a:r>
            <a:endParaRPr lang="en-US" sz="3200">
              <a:solidFill>
                <a:srgbClr val="000000"/>
              </a:solidFill>
              <a:latin typeface="Arial" panose="020B0604020202020204" pitchFamily="34" charset="0"/>
            </a:endParaRPr>
          </a:p>
          <a:p>
            <a:pPr algn="l" rtl="0" fontAlgn="base"/>
            <a:endParaRPr lang="en-US" sz="3200" b="0" i="0" u="none" strike="noStrike">
              <a:solidFill>
                <a:srgbClr val="000000"/>
              </a:solidFill>
              <a:effectLst/>
              <a:latin typeface="Arial" panose="020B0604020202020204" pitchFamily="34" charset="0"/>
            </a:endParaRPr>
          </a:p>
          <a:p>
            <a:pPr algn="l" rtl="0" fontAlgn="base"/>
            <a:r>
              <a:rPr lang="en-US" sz="3200" b="0" i="0" u="none" strike="noStrike">
                <a:solidFill>
                  <a:srgbClr val="000000"/>
                </a:solidFill>
                <a:effectLst/>
                <a:latin typeface="Calibri" panose="020F0502020204030204" pitchFamily="34" charset="0"/>
              </a:rPr>
              <a:t>Tips:</a:t>
            </a:r>
            <a:r>
              <a:rPr lang="en-US" sz="3200" b="0" i="0">
                <a:solidFill>
                  <a:srgbClr val="000000"/>
                </a:solidFill>
                <a:effectLst/>
                <a:latin typeface="Calibri" panose="020F0502020204030204" pitchFamily="34" charset="0"/>
              </a:rPr>
              <a:t>​</a:t>
            </a:r>
            <a:endParaRPr lang="en-US" sz="3200" b="0" i="0">
              <a:solidFill>
                <a:srgbClr val="000000"/>
              </a:solidFill>
              <a:effectLst/>
              <a:latin typeface="Arial" panose="020B0604020202020204" pitchFamily="34" charset="0"/>
            </a:endParaRPr>
          </a:p>
          <a:p>
            <a:pPr lvl="1" fontAlgn="base">
              <a:buFont typeface="Arial" panose="020B0604020202020204" pitchFamily="34" charset="0"/>
              <a:buChar char="•"/>
            </a:pPr>
            <a:r>
              <a:rPr lang="en-US" sz="3200" b="0" i="0" u="none" strike="noStrike">
                <a:solidFill>
                  <a:srgbClr val="000000"/>
                </a:solidFill>
                <a:effectLst/>
                <a:latin typeface="Calibri" panose="020F0502020204030204" pitchFamily="34" charset="0"/>
              </a:rPr>
              <a:t>Try easy recipes participants can make at home</a:t>
            </a:r>
            <a:r>
              <a:rPr lang="en-US" sz="3200" b="0" i="0">
                <a:solidFill>
                  <a:srgbClr val="000000"/>
                </a:solidFill>
                <a:effectLst/>
                <a:latin typeface="Calibri" panose="020F0502020204030204" pitchFamily="34" charset="0"/>
              </a:rPr>
              <a:t>​</a:t>
            </a:r>
            <a:endParaRPr lang="en-US" sz="3200" b="0" i="0">
              <a:solidFill>
                <a:srgbClr val="000000"/>
              </a:solidFill>
              <a:effectLst/>
              <a:latin typeface="Arial" panose="020B0604020202020204" pitchFamily="34" charset="0"/>
            </a:endParaRPr>
          </a:p>
          <a:p>
            <a:pPr lvl="1" fontAlgn="base">
              <a:buFont typeface="Arial" panose="020B0604020202020204" pitchFamily="34" charset="0"/>
              <a:buChar char="•"/>
            </a:pPr>
            <a:r>
              <a:rPr lang="en-US" sz="3200" b="0" i="0" u="none" strike="noStrike">
                <a:solidFill>
                  <a:srgbClr val="000000"/>
                </a:solidFill>
                <a:effectLst/>
                <a:latin typeface="Calibri" panose="020F0502020204030204" pitchFamily="34" charset="0"/>
              </a:rPr>
              <a:t>Use locally available/affordable ingredients</a:t>
            </a:r>
            <a:r>
              <a:rPr lang="en-US" sz="3200" b="0" i="0">
                <a:solidFill>
                  <a:srgbClr val="000000"/>
                </a:solidFill>
                <a:effectLst/>
                <a:latin typeface="Calibri" panose="020F0502020204030204" pitchFamily="34" charset="0"/>
              </a:rPr>
              <a:t>​</a:t>
            </a:r>
            <a:endParaRPr lang="en-US" sz="3200" b="0" i="0">
              <a:solidFill>
                <a:srgbClr val="000000"/>
              </a:solidFill>
              <a:effectLst/>
              <a:latin typeface="Arial" panose="020B0604020202020204" pitchFamily="34" charset="0"/>
            </a:endParaRPr>
          </a:p>
        </p:txBody>
      </p:sp>
      <p:pic>
        <p:nvPicPr>
          <p:cNvPr id="22530" name="Picture 2">
            <a:extLst>
              <a:ext uri="{FF2B5EF4-FFF2-40B4-BE49-F238E27FC236}">
                <a16:creationId xmlns:a16="http://schemas.microsoft.com/office/drawing/2014/main" id="{EFE5C6D5-AF1C-9DC9-5356-93399304F9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21" y="1800805"/>
            <a:ext cx="3072551" cy="5071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78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26071" y="5571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3E78AFCD-BC57-163B-1306-B0DD8B123AA4}"/>
              </a:ext>
            </a:extLst>
          </p:cNvPr>
          <p:cNvSpPr txBox="1"/>
          <p:nvPr/>
        </p:nvSpPr>
        <p:spPr>
          <a:xfrm>
            <a:off x="2129914" y="356570"/>
            <a:ext cx="7727683" cy="646331"/>
          </a:xfrm>
          <a:prstGeom prst="rect">
            <a:avLst/>
          </a:prstGeom>
          <a:noFill/>
        </p:spPr>
        <p:txBody>
          <a:bodyPr wrap="square">
            <a:spAutoFit/>
          </a:bodyPr>
          <a:lstStyle/>
          <a:p>
            <a:r>
              <a:rPr lang="en-US" sz="3600" b="1">
                <a:solidFill>
                  <a:schemeClr val="accent6">
                    <a:lumMod val="50000"/>
                  </a:schemeClr>
                </a:solidFill>
                <a:latin typeface="Libre Baskerville" panose="02000000000000000000" pitchFamily="2" charset="0"/>
              </a:rPr>
              <a:t>Community Education Project</a:t>
            </a:r>
          </a:p>
        </p:txBody>
      </p:sp>
      <p:pic>
        <p:nvPicPr>
          <p:cNvPr id="11266" name="Picture 2">
            <a:extLst>
              <a:ext uri="{FF2B5EF4-FFF2-40B4-BE49-F238E27FC236}">
                <a16:creationId xmlns:a16="http://schemas.microsoft.com/office/drawing/2014/main" id="{23B46D02-B90D-4830-6E19-86A2794E6C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9127" y="2242199"/>
            <a:ext cx="3372395" cy="33723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662706-4C6E-5C35-B726-B2974DA11059}"/>
              </a:ext>
            </a:extLst>
          </p:cNvPr>
          <p:cNvSpPr txBox="1"/>
          <p:nvPr/>
        </p:nvSpPr>
        <p:spPr>
          <a:xfrm>
            <a:off x="440478" y="2264256"/>
            <a:ext cx="7770071" cy="3785652"/>
          </a:xfrm>
          <a:prstGeom prst="rect">
            <a:avLst/>
          </a:prstGeom>
          <a:noFill/>
        </p:spPr>
        <p:txBody>
          <a:bodyPr wrap="square">
            <a:spAutoFit/>
          </a:bodyPr>
          <a:lstStyle/>
          <a:p>
            <a:pPr marL="342900" indent="-342900" algn="l" rtl="0" fontAlgn="base">
              <a:buFont typeface="Wingdings" panose="05000000000000000000" pitchFamily="2" charset="2"/>
              <a:buChar char="Ø"/>
            </a:pPr>
            <a:r>
              <a:rPr lang="en-US" sz="2400" b="0" i="0" u="none" strike="noStrike">
                <a:solidFill>
                  <a:srgbClr val="000000"/>
                </a:solidFill>
                <a:effectLst/>
                <a:latin typeface="Calibri" panose="020F0502020204030204" pitchFamily="34" charset="0"/>
              </a:rPr>
              <a:t>Introduction to this project begins in Chapter 6</a:t>
            </a:r>
            <a:r>
              <a:rPr lang="en-US" sz="2400" b="0" i="0">
                <a:solidFill>
                  <a:srgbClr val="000000"/>
                </a:solidFill>
                <a:effectLst/>
                <a:latin typeface="Calibri" panose="020F0502020204030204" pitchFamily="34" charset="0"/>
              </a:rPr>
              <a:t>​</a:t>
            </a:r>
            <a:endParaRPr lang="en-US" sz="2400" b="0" i="0">
              <a:solidFill>
                <a:srgbClr val="000000"/>
              </a:solidFill>
              <a:effectLst/>
              <a:latin typeface="Arial" panose="020B0604020202020204" pitchFamily="34" charset="0"/>
            </a:endParaRPr>
          </a:p>
          <a:p>
            <a:pPr marL="342900" indent="-342900" algn="l" rtl="0" fontAlgn="base">
              <a:buFont typeface="Wingdings" panose="05000000000000000000" pitchFamily="2" charset="2"/>
              <a:buChar char="Ø"/>
            </a:pPr>
            <a:r>
              <a:rPr lang="en-US" sz="2400" b="0" i="0" u="none" strike="noStrike">
                <a:solidFill>
                  <a:srgbClr val="000000"/>
                </a:solidFill>
                <a:effectLst/>
                <a:latin typeface="Calibri" panose="020F0502020204030204" pitchFamily="34" charset="0"/>
              </a:rPr>
              <a:t>Required as part of Chapter 11</a:t>
            </a:r>
            <a:r>
              <a:rPr lang="en-US" sz="2400" b="0" i="0">
                <a:solidFill>
                  <a:srgbClr val="000000"/>
                </a:solidFill>
                <a:effectLst/>
                <a:latin typeface="Calibri" panose="020F0502020204030204" pitchFamily="34" charset="0"/>
              </a:rPr>
              <a:t>​</a:t>
            </a:r>
            <a:endParaRPr lang="en-US" sz="2400" b="0" i="0">
              <a:solidFill>
                <a:srgbClr val="000000"/>
              </a:solidFill>
              <a:effectLst/>
              <a:latin typeface="Arial" panose="020B0604020202020204" pitchFamily="34" charset="0"/>
            </a:endParaRPr>
          </a:p>
          <a:p>
            <a:pPr marL="342900" indent="-342900" algn="l" rtl="0" fontAlgn="base">
              <a:buFont typeface="Wingdings" panose="05000000000000000000" pitchFamily="2" charset="2"/>
              <a:buChar char="Ø"/>
            </a:pPr>
            <a:r>
              <a:rPr lang="en-US" sz="2400" b="0" i="0" u="none" strike="noStrike">
                <a:solidFill>
                  <a:srgbClr val="000000"/>
                </a:solidFill>
                <a:effectLst/>
                <a:latin typeface="Calibri" panose="020F0502020204030204" pitchFamily="34" charset="0"/>
              </a:rPr>
              <a:t>Project Requirements:</a:t>
            </a:r>
            <a:r>
              <a:rPr lang="en-US" sz="2400" b="0" i="0">
                <a:solidFill>
                  <a:srgbClr val="000000"/>
                </a:solidFill>
                <a:effectLst/>
                <a:latin typeface="Calibri" panose="020F0502020204030204" pitchFamily="34" charset="0"/>
              </a:rPr>
              <a:t>​</a:t>
            </a:r>
            <a:endParaRPr lang="en-US" sz="2400" b="0" i="0">
              <a:solidFill>
                <a:srgbClr val="000000"/>
              </a:solidFill>
              <a:effectLst/>
              <a:latin typeface="Arial" panose="020B0604020202020204" pitchFamily="34" charset="0"/>
            </a:endParaRPr>
          </a:p>
          <a:p>
            <a:pPr marL="800100" lvl="1" indent="-342900" fontAlgn="base">
              <a:buFont typeface="Wingdings" panose="05000000000000000000" pitchFamily="2" charset="2"/>
              <a:buChar char="Ø"/>
            </a:pPr>
            <a:r>
              <a:rPr lang="en-US" sz="2400" b="0" i="0" u="none" strike="noStrike">
                <a:solidFill>
                  <a:srgbClr val="000000"/>
                </a:solidFill>
                <a:effectLst/>
                <a:latin typeface="Calibri" panose="020F0502020204030204" pitchFamily="34" charset="0"/>
              </a:rPr>
              <a:t>Must be youth-led</a:t>
            </a:r>
            <a:r>
              <a:rPr lang="en-US" sz="2400" b="0" i="0">
                <a:solidFill>
                  <a:srgbClr val="000000"/>
                </a:solidFill>
                <a:effectLst/>
                <a:latin typeface="Calibri" panose="020F0502020204030204" pitchFamily="34" charset="0"/>
              </a:rPr>
              <a:t>​</a:t>
            </a:r>
            <a:endParaRPr lang="en-US" sz="2400" b="0" i="0">
              <a:solidFill>
                <a:srgbClr val="000000"/>
              </a:solidFill>
              <a:effectLst/>
              <a:latin typeface="Arial" panose="020B0604020202020204" pitchFamily="34" charset="0"/>
            </a:endParaRPr>
          </a:p>
          <a:p>
            <a:pPr marL="800100" lvl="1" indent="-342900" fontAlgn="base">
              <a:buFont typeface="Wingdings" panose="05000000000000000000" pitchFamily="2" charset="2"/>
              <a:buChar char="Ø"/>
            </a:pPr>
            <a:r>
              <a:rPr lang="en-US" sz="2400" b="0" i="0" u="none" strike="noStrike">
                <a:solidFill>
                  <a:srgbClr val="000000"/>
                </a:solidFill>
                <a:effectLst/>
                <a:latin typeface="Calibri" panose="020F0502020204030204" pitchFamily="34" charset="0"/>
              </a:rPr>
              <a:t>Must be based around youth sharing T.R.A.I.L. healthy lifestyle lessons with community </a:t>
            </a:r>
          </a:p>
          <a:p>
            <a:pPr lvl="1" fontAlgn="base"/>
            <a:r>
              <a:rPr lang="en-US" sz="2400" b="0" i="0" u="none" strike="noStrike">
                <a:solidFill>
                  <a:srgbClr val="000000"/>
                </a:solidFill>
                <a:effectLst/>
                <a:latin typeface="Calibri" panose="020F0502020204030204" pitchFamily="34" charset="0"/>
              </a:rPr>
              <a:t>     members</a:t>
            </a:r>
            <a:r>
              <a:rPr lang="en-US" sz="2400" b="0" i="0">
                <a:solidFill>
                  <a:srgbClr val="000000"/>
                </a:solidFill>
                <a:effectLst/>
                <a:latin typeface="Calibri" panose="020F0502020204030204" pitchFamily="34" charset="0"/>
              </a:rPr>
              <a:t>​</a:t>
            </a:r>
            <a:endParaRPr lang="en-US" sz="2400" b="0" i="0">
              <a:solidFill>
                <a:srgbClr val="000000"/>
              </a:solidFill>
              <a:effectLst/>
              <a:latin typeface="Arial" panose="020B0604020202020204" pitchFamily="34" charset="0"/>
            </a:endParaRPr>
          </a:p>
          <a:p>
            <a:pPr marL="342900" indent="-342900" algn="l" rtl="0" fontAlgn="base">
              <a:buFont typeface="Wingdings" panose="05000000000000000000" pitchFamily="2" charset="2"/>
              <a:buChar char="Ø"/>
            </a:pPr>
            <a:r>
              <a:rPr lang="en-US" sz="2400" b="0" i="0" u="none" strike="noStrike">
                <a:solidFill>
                  <a:srgbClr val="000000"/>
                </a:solidFill>
                <a:effectLst/>
                <a:latin typeface="Calibri" panose="020F0502020204030204" pitchFamily="34" charset="0"/>
              </a:rPr>
              <a:t>Tips:</a:t>
            </a:r>
            <a:r>
              <a:rPr lang="en-US" sz="2400" b="0" i="0">
                <a:solidFill>
                  <a:srgbClr val="000000"/>
                </a:solidFill>
                <a:effectLst/>
                <a:latin typeface="Calibri" panose="020F0502020204030204" pitchFamily="34" charset="0"/>
              </a:rPr>
              <a:t>​</a:t>
            </a:r>
            <a:endParaRPr lang="en-US" sz="2400" b="0" i="0">
              <a:solidFill>
                <a:srgbClr val="000000"/>
              </a:solidFill>
              <a:effectLst/>
              <a:latin typeface="Arial" panose="020B0604020202020204" pitchFamily="34" charset="0"/>
            </a:endParaRPr>
          </a:p>
          <a:p>
            <a:pPr marL="800100" lvl="1" indent="-342900" fontAlgn="base">
              <a:buFont typeface="Wingdings" panose="05000000000000000000" pitchFamily="2" charset="2"/>
              <a:buChar char="Ø"/>
            </a:pPr>
            <a:r>
              <a:rPr lang="en-US" sz="2400" b="0" i="0" u="none" strike="noStrike">
                <a:solidFill>
                  <a:srgbClr val="000000"/>
                </a:solidFill>
                <a:effectLst/>
                <a:latin typeface="Calibri" panose="020F0502020204030204" pitchFamily="34" charset="0"/>
              </a:rPr>
              <a:t>Get creative</a:t>
            </a:r>
            <a:r>
              <a:rPr lang="en-US" sz="2400" b="0" i="0">
                <a:solidFill>
                  <a:srgbClr val="000000"/>
                </a:solidFill>
                <a:effectLst/>
                <a:latin typeface="Calibri" panose="020F0502020204030204" pitchFamily="34" charset="0"/>
              </a:rPr>
              <a:t>​</a:t>
            </a:r>
            <a:endParaRPr lang="en-US" sz="2400" b="0" i="0">
              <a:solidFill>
                <a:srgbClr val="000000"/>
              </a:solidFill>
              <a:effectLst/>
              <a:latin typeface="Arial" panose="020B0604020202020204" pitchFamily="34" charset="0"/>
            </a:endParaRPr>
          </a:p>
          <a:p>
            <a:pPr marL="800100" lvl="1" indent="-342900" fontAlgn="base">
              <a:buFont typeface="Wingdings" panose="05000000000000000000" pitchFamily="2" charset="2"/>
              <a:buChar char="Ø"/>
            </a:pPr>
            <a:r>
              <a:rPr lang="en-US" sz="2400" b="0" i="0" u="none" strike="noStrike">
                <a:solidFill>
                  <a:srgbClr val="000000"/>
                </a:solidFill>
                <a:effectLst/>
                <a:latin typeface="Calibri" panose="020F0502020204030204" pitchFamily="34" charset="0"/>
              </a:rPr>
              <a:t>Involve a partner organization</a:t>
            </a:r>
            <a:endParaRPr lang="en-US" sz="2400"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680892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AD5EC4-1136-CD9E-6B22-51F23B2D131A}"/>
              </a:ext>
            </a:extLst>
          </p:cNvPr>
          <p:cNvPicPr>
            <a:picLocks noChangeAspect="1"/>
          </p:cNvPicPr>
          <p:nvPr/>
        </p:nvPicPr>
        <p:blipFill>
          <a:blip r:embed="rId3"/>
          <a:stretch>
            <a:fillRect/>
          </a:stretch>
        </p:blipFill>
        <p:spPr>
          <a:xfrm>
            <a:off x="-1" y="0"/>
            <a:ext cx="12192001" cy="6858000"/>
          </a:xfrm>
          <a:prstGeom prst="rect">
            <a:avLst/>
          </a:prstGeom>
        </p:spPr>
      </p:pic>
      <p:sp>
        <p:nvSpPr>
          <p:cNvPr id="9" name="Rectangle 8">
            <a:extLst>
              <a:ext uri="{FF2B5EF4-FFF2-40B4-BE49-F238E27FC236}">
                <a16:creationId xmlns:a16="http://schemas.microsoft.com/office/drawing/2014/main" id="{48E3F550-1CCD-E040-A5B6-EEAAFC99CFD1}"/>
              </a:ext>
            </a:extLst>
          </p:cNvPr>
          <p:cNvSpPr/>
          <p:nvPr/>
        </p:nvSpPr>
        <p:spPr>
          <a:xfrm>
            <a:off x="0" y="5366823"/>
            <a:ext cx="12192001" cy="997502"/>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040000"/>
              </a:solidFill>
            </a:endParaRPr>
          </a:p>
        </p:txBody>
      </p:sp>
      <p:sp>
        <p:nvSpPr>
          <p:cNvPr id="8" name="TextBox 7">
            <a:extLst>
              <a:ext uri="{FF2B5EF4-FFF2-40B4-BE49-F238E27FC236}">
                <a16:creationId xmlns:a16="http://schemas.microsoft.com/office/drawing/2014/main" id="{964A1598-C525-0142-8D52-B00FCC232B57}"/>
              </a:ext>
            </a:extLst>
          </p:cNvPr>
          <p:cNvSpPr txBox="1"/>
          <p:nvPr/>
        </p:nvSpPr>
        <p:spPr>
          <a:xfrm>
            <a:off x="0" y="5310551"/>
            <a:ext cx="12192000" cy="1292662"/>
          </a:xfrm>
          <a:prstGeom prst="rect">
            <a:avLst/>
          </a:prstGeom>
          <a:noFill/>
          <a:ln>
            <a:noFill/>
          </a:ln>
        </p:spPr>
        <p:txBody>
          <a:bodyPr wrap="square" lIns="91440" tIns="45720" rIns="91440" bIns="45720" rtlCol="0" anchor="t">
            <a:spAutoFit/>
          </a:bodyPr>
          <a:lstStyle/>
          <a:p>
            <a:pPr algn="ctr"/>
            <a:r>
              <a:rPr lang="en-US" sz="3200" b="1" dirty="0">
                <a:solidFill>
                  <a:schemeClr val="accent6">
                    <a:lumMod val="50000"/>
                  </a:schemeClr>
                </a:solidFill>
                <a:latin typeface="Libre Baskerville"/>
              </a:rPr>
              <a:t>T.R.A.I.L. </a:t>
            </a:r>
            <a:r>
              <a:rPr lang="en-US" sz="3200" b="1">
                <a:solidFill>
                  <a:schemeClr val="accent6">
                    <a:lumMod val="50000"/>
                  </a:schemeClr>
                </a:solidFill>
                <a:latin typeface="Libre Baskerville"/>
              </a:rPr>
              <a:t>2023-2024 Overview Training</a:t>
            </a:r>
          </a:p>
          <a:p>
            <a:pPr algn="ctr"/>
            <a:r>
              <a:rPr lang="en-US" sz="1400" b="1" dirty="0">
                <a:latin typeface="Libre Baskerville"/>
              </a:rPr>
              <a:t>October, 2023</a:t>
            </a:r>
          </a:p>
          <a:p>
            <a:pPr algn="ctr"/>
            <a:endParaRPr lang="en-US" sz="3200" b="1" dirty="0">
              <a:solidFill>
                <a:schemeClr val="bg1"/>
              </a:solidFill>
              <a:latin typeface="Libre Baskerville" panose="02000000000000000000" pitchFamily="2" charset="0"/>
            </a:endParaRPr>
          </a:p>
        </p:txBody>
      </p:sp>
    </p:spTree>
    <p:extLst>
      <p:ext uri="{BB962C8B-B14F-4D97-AF65-F5344CB8AC3E}">
        <p14:creationId xmlns:p14="http://schemas.microsoft.com/office/powerpoint/2010/main" val="1202587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pic>
        <p:nvPicPr>
          <p:cNvPr id="12290" name="Picture 2">
            <a:extLst>
              <a:ext uri="{FF2B5EF4-FFF2-40B4-BE49-F238E27FC236}">
                <a16:creationId xmlns:a16="http://schemas.microsoft.com/office/drawing/2014/main" id="{35E5554F-B1EE-C3F7-0585-CC439FBC72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9847" y="-38634"/>
            <a:ext cx="5542938" cy="68356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8A029D9-B23A-35CD-5113-DCC82DE7F010}"/>
              </a:ext>
            </a:extLst>
          </p:cNvPr>
          <p:cNvSpPr txBox="1"/>
          <p:nvPr/>
        </p:nvSpPr>
        <p:spPr>
          <a:xfrm>
            <a:off x="7972719" y="2119342"/>
            <a:ext cx="3849942" cy="2862322"/>
          </a:xfrm>
          <a:prstGeom prst="rect">
            <a:avLst/>
          </a:prstGeom>
          <a:noFill/>
        </p:spPr>
        <p:txBody>
          <a:bodyPr wrap="square" lIns="91440" tIns="45720" rIns="91440" bIns="45720" anchor="t">
            <a:spAutoFit/>
          </a:bodyPr>
          <a:lstStyle/>
          <a:p>
            <a:pPr marL="285750" lvl="0" indent="-285750">
              <a:buFont typeface="Wingdings"/>
              <a:buChar char="Ø"/>
            </a:pPr>
            <a:r>
              <a:rPr lang="en-US"/>
              <a:t>Make healthy snack packages for elders  ​</a:t>
            </a:r>
          </a:p>
          <a:p>
            <a:pPr marL="285750" lvl="0" indent="-285750">
              <a:buFont typeface="Wingdings"/>
              <a:buChar char="Ø"/>
            </a:pPr>
            <a:r>
              <a:rPr lang="en-US"/>
              <a:t>Plant a community garden ​​</a:t>
            </a:r>
            <a:endParaRPr lang="en-US">
              <a:cs typeface="Calibri"/>
            </a:endParaRPr>
          </a:p>
          <a:p>
            <a:pPr marL="285750" lvl="0" indent="-285750">
              <a:buFont typeface="Wingdings"/>
              <a:buChar char="Ø"/>
            </a:pPr>
            <a:r>
              <a:rPr lang="en-US"/>
              <a:t>Volunteer at a food bank  ​​</a:t>
            </a:r>
            <a:endParaRPr lang="en-US">
              <a:cs typeface="Calibri"/>
            </a:endParaRPr>
          </a:p>
          <a:p>
            <a:pPr marL="285750" lvl="0" indent="-285750">
              <a:buFont typeface="Wingdings"/>
              <a:buChar char="Ø"/>
            </a:pPr>
            <a:r>
              <a:rPr lang="en-US"/>
              <a:t>Partner to host a health fair ​​</a:t>
            </a:r>
            <a:endParaRPr lang="en-US">
              <a:cs typeface="Calibri"/>
            </a:endParaRPr>
          </a:p>
          <a:p>
            <a:pPr marL="285750" lvl="0" indent="-285750">
              <a:buFont typeface="Wingdings"/>
              <a:buChar char="Ø"/>
            </a:pPr>
            <a:r>
              <a:rPr lang="en-US"/>
              <a:t>Help write a T.R.A.I.L. article for the tribal newspaper  ​​</a:t>
            </a:r>
            <a:endParaRPr lang="en-US">
              <a:cs typeface="Calibri"/>
            </a:endParaRPr>
          </a:p>
          <a:p>
            <a:pPr marL="285750" lvl="0" indent="-285750">
              <a:buFont typeface="Wingdings"/>
              <a:buChar char="Ø"/>
            </a:pPr>
            <a:r>
              <a:rPr lang="en-US"/>
              <a:t>Make a diabetes prevention video that will be featured on your clubs social media ​</a:t>
            </a:r>
            <a:endParaRPr lang="en-US" sz="2100" b="0" i="0">
              <a:solidFill>
                <a:srgbClr val="000000"/>
              </a:solidFill>
              <a:effectLst/>
              <a:latin typeface="Calibri"/>
              <a:cs typeface="Calibri"/>
            </a:endParaRPr>
          </a:p>
        </p:txBody>
      </p:sp>
    </p:spTree>
    <p:extLst>
      <p:ext uri="{BB962C8B-B14F-4D97-AF65-F5344CB8AC3E}">
        <p14:creationId xmlns:p14="http://schemas.microsoft.com/office/powerpoint/2010/main" val="539643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2607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pic>
        <p:nvPicPr>
          <p:cNvPr id="13314" name="Picture 2">
            <a:extLst>
              <a:ext uri="{FF2B5EF4-FFF2-40B4-BE49-F238E27FC236}">
                <a16:creationId xmlns:a16="http://schemas.microsoft.com/office/drawing/2014/main" id="{977573A8-3FBA-D8A4-B4A8-DA6DAB3C74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9578" y="2447869"/>
            <a:ext cx="9735542" cy="31474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A2D416C-668A-2260-DBB4-8722FFE6B3A7}"/>
              </a:ext>
            </a:extLst>
          </p:cNvPr>
          <p:cNvSpPr txBox="1"/>
          <p:nvPr/>
        </p:nvSpPr>
        <p:spPr>
          <a:xfrm>
            <a:off x="2155985" y="179665"/>
            <a:ext cx="6886721" cy="954107"/>
          </a:xfrm>
          <a:prstGeom prst="rect">
            <a:avLst/>
          </a:prstGeom>
          <a:noFill/>
        </p:spPr>
        <p:txBody>
          <a:bodyPr wrap="square">
            <a:spAutoFit/>
          </a:bodyPr>
          <a:lstStyle/>
          <a:p>
            <a:pPr algn="ctr"/>
            <a:r>
              <a:rPr lang="en-US" sz="2800" b="1">
                <a:solidFill>
                  <a:schemeClr val="accent6">
                    <a:lumMod val="50000"/>
                  </a:schemeClr>
                </a:solidFill>
                <a:latin typeface="Libre Baskerville" panose="02000000000000000000" pitchFamily="2" charset="0"/>
              </a:rPr>
              <a:t>Community Education Project Club Share Out</a:t>
            </a:r>
          </a:p>
        </p:txBody>
      </p:sp>
    </p:spTree>
    <p:extLst>
      <p:ext uri="{BB962C8B-B14F-4D97-AF65-F5344CB8AC3E}">
        <p14:creationId xmlns:p14="http://schemas.microsoft.com/office/powerpoint/2010/main" val="2413636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pic>
        <p:nvPicPr>
          <p:cNvPr id="3" name="Picture 2">
            <a:extLst>
              <a:ext uri="{FF2B5EF4-FFF2-40B4-BE49-F238E27FC236}">
                <a16:creationId xmlns:a16="http://schemas.microsoft.com/office/drawing/2014/main" id="{1BC2395B-C43F-26B2-045D-824D5F6B428F}"/>
              </a:ext>
            </a:extLst>
          </p:cNvPr>
          <p:cNvPicPr>
            <a:picLocks noChangeAspect="1"/>
          </p:cNvPicPr>
          <p:nvPr/>
        </p:nvPicPr>
        <p:blipFill>
          <a:blip r:embed="rId6"/>
          <a:stretch>
            <a:fillRect/>
          </a:stretch>
        </p:blipFill>
        <p:spPr>
          <a:xfrm>
            <a:off x="2177771" y="1828800"/>
            <a:ext cx="8949141" cy="4482518"/>
          </a:xfrm>
          <a:prstGeom prst="rect">
            <a:avLst/>
          </a:prstGeom>
        </p:spPr>
      </p:pic>
      <p:sp>
        <p:nvSpPr>
          <p:cNvPr id="5" name="TextBox 4">
            <a:extLst>
              <a:ext uri="{FF2B5EF4-FFF2-40B4-BE49-F238E27FC236}">
                <a16:creationId xmlns:a16="http://schemas.microsoft.com/office/drawing/2014/main" id="{9BF98550-E7D4-2D0C-9A19-BEB6E89A31A3}"/>
              </a:ext>
            </a:extLst>
          </p:cNvPr>
          <p:cNvSpPr txBox="1"/>
          <p:nvPr/>
        </p:nvSpPr>
        <p:spPr>
          <a:xfrm>
            <a:off x="615480" y="287809"/>
            <a:ext cx="10572750" cy="954107"/>
          </a:xfrm>
          <a:prstGeom prst="rect">
            <a:avLst/>
          </a:prstGeom>
          <a:noFill/>
        </p:spPr>
        <p:txBody>
          <a:bodyPr wrap="square">
            <a:spAutoFit/>
          </a:bodyPr>
          <a:lstStyle/>
          <a:p>
            <a:pPr algn="ctr"/>
            <a:r>
              <a:rPr lang="en-US" sz="2800" b="1">
                <a:solidFill>
                  <a:schemeClr val="accent6">
                    <a:lumMod val="50000"/>
                  </a:schemeClr>
                </a:solidFill>
                <a:latin typeface="Libre Baskerville" panose="02000000000000000000" pitchFamily="2" charset="0"/>
              </a:rPr>
              <a:t>HEALTHY FOODS </a:t>
            </a:r>
          </a:p>
          <a:p>
            <a:pPr algn="ctr"/>
            <a:r>
              <a:rPr lang="en-US" sz="2800" b="1">
                <a:solidFill>
                  <a:schemeClr val="accent6">
                    <a:lumMod val="50000"/>
                  </a:schemeClr>
                </a:solidFill>
                <a:latin typeface="Libre Baskerville" panose="02000000000000000000" pitchFamily="2" charset="0"/>
              </a:rPr>
              <a:t>FOR HEALTHY LIFESTYLES</a:t>
            </a:r>
          </a:p>
        </p:txBody>
      </p:sp>
    </p:spTree>
    <p:extLst>
      <p:ext uri="{BB962C8B-B14F-4D97-AF65-F5344CB8AC3E}">
        <p14:creationId xmlns:p14="http://schemas.microsoft.com/office/powerpoint/2010/main" val="391058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8121" y="-3938"/>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pic>
        <p:nvPicPr>
          <p:cNvPr id="14338" name="Picture 2">
            <a:extLst>
              <a:ext uri="{FF2B5EF4-FFF2-40B4-BE49-F238E27FC236}">
                <a16:creationId xmlns:a16="http://schemas.microsoft.com/office/drawing/2014/main" id="{B55E6B3C-5B20-0657-8C08-43E46C244D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5770" y="2247571"/>
            <a:ext cx="3613906" cy="34547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D6CD9A-7694-0379-09F4-7FFBEBA7E3A0}"/>
              </a:ext>
            </a:extLst>
          </p:cNvPr>
          <p:cNvSpPr txBox="1"/>
          <p:nvPr/>
        </p:nvSpPr>
        <p:spPr>
          <a:xfrm>
            <a:off x="239217" y="2856504"/>
            <a:ext cx="8166502" cy="2677656"/>
          </a:xfrm>
          <a:prstGeom prst="rect">
            <a:avLst/>
          </a:prstGeom>
          <a:noFill/>
        </p:spPr>
        <p:txBody>
          <a:bodyPr wrap="square">
            <a:spAutoFit/>
          </a:bodyPr>
          <a:lstStyle/>
          <a:p>
            <a:pPr marL="457200" indent="-457200" algn="l" rtl="0" fontAlgn="base">
              <a:buFont typeface="Wingdings" panose="05000000000000000000" pitchFamily="2" charset="2"/>
              <a:buChar char="Ø"/>
            </a:pPr>
            <a:r>
              <a:rPr lang="en-US" sz="2800" b="0" i="0" u="none" strike="noStrike">
                <a:solidFill>
                  <a:srgbClr val="000000"/>
                </a:solidFill>
                <a:effectLst/>
                <a:latin typeface="Calibri" panose="020F0502020204030204" pitchFamily="34" charset="0"/>
              </a:rPr>
              <a:t>The T.R.A.I.L. program’s goal is to prevent the onset of type 2 diabetes and healthy food choices </a:t>
            </a:r>
            <a:r>
              <a:rPr lang="en-US" sz="2800" b="0" i="0">
                <a:solidFill>
                  <a:srgbClr val="000000"/>
                </a:solidFill>
                <a:effectLst/>
                <a:latin typeface="Calibri" panose="020F0502020204030204" pitchFamily="34" charset="0"/>
              </a:rPr>
              <a:t>​</a:t>
            </a:r>
            <a:endParaRPr lang="en-US" sz="2800" b="0" i="0">
              <a:solidFill>
                <a:srgbClr val="000000"/>
              </a:solidFill>
              <a:effectLst/>
              <a:latin typeface="Arial" panose="020B0604020202020204" pitchFamily="34" charset="0"/>
            </a:endParaRPr>
          </a:p>
          <a:p>
            <a:pPr marL="457200" indent="-457200" algn="l" rtl="0" fontAlgn="base">
              <a:buFont typeface="Wingdings" panose="05000000000000000000" pitchFamily="2" charset="2"/>
              <a:buChar char="Ø"/>
            </a:pPr>
            <a:r>
              <a:rPr lang="en-US" sz="2800" b="0" i="0" u="none" strike="noStrike">
                <a:solidFill>
                  <a:srgbClr val="000000"/>
                </a:solidFill>
                <a:effectLst/>
                <a:latin typeface="Calibri" panose="020F0502020204030204" pitchFamily="34" charset="0"/>
              </a:rPr>
              <a:t>Healthy food choices promote health                                         and wellness to youth</a:t>
            </a:r>
            <a:r>
              <a:rPr lang="en-US" sz="2800" b="0" i="0">
                <a:solidFill>
                  <a:srgbClr val="000000"/>
                </a:solidFill>
                <a:effectLst/>
                <a:latin typeface="Calibri" panose="020F0502020204030204" pitchFamily="34" charset="0"/>
              </a:rPr>
              <a:t>​</a:t>
            </a:r>
            <a:endParaRPr lang="en-US" sz="2800" b="0" i="0">
              <a:solidFill>
                <a:srgbClr val="000000"/>
              </a:solidFill>
              <a:effectLst/>
              <a:latin typeface="Arial" panose="020B0604020202020204" pitchFamily="34" charset="0"/>
            </a:endParaRPr>
          </a:p>
          <a:p>
            <a:pPr marL="457200" indent="-457200" algn="l" rtl="0" fontAlgn="base">
              <a:buFont typeface="Wingdings" panose="05000000000000000000" pitchFamily="2" charset="2"/>
              <a:buChar char="Ø"/>
            </a:pPr>
            <a:r>
              <a:rPr lang="en-US" sz="2800" b="0" i="0" u="none" strike="noStrike">
                <a:solidFill>
                  <a:srgbClr val="000000"/>
                </a:solidFill>
                <a:effectLst/>
                <a:latin typeface="Calibri" panose="020F0502020204030204" pitchFamily="34" charset="0"/>
              </a:rPr>
              <a:t>Healthy, nutritious food helps gives the energy needed to do physical activity</a:t>
            </a:r>
            <a:r>
              <a:rPr lang="en-US" sz="2800" b="0" i="0">
                <a:solidFill>
                  <a:srgbClr val="000000"/>
                </a:solidFill>
                <a:effectLst/>
                <a:latin typeface="Calibri" panose="020F0502020204030204" pitchFamily="34" charset="0"/>
              </a:rPr>
              <a:t>​</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p:txBody>
      </p:sp>
      <p:sp>
        <p:nvSpPr>
          <p:cNvPr id="11" name="TextBox 10">
            <a:extLst>
              <a:ext uri="{FF2B5EF4-FFF2-40B4-BE49-F238E27FC236}">
                <a16:creationId xmlns:a16="http://schemas.microsoft.com/office/drawing/2014/main" id="{63FF9159-D53E-3E8E-BA62-DA88E761A8E1}"/>
              </a:ext>
            </a:extLst>
          </p:cNvPr>
          <p:cNvSpPr txBox="1"/>
          <p:nvPr/>
        </p:nvSpPr>
        <p:spPr>
          <a:xfrm>
            <a:off x="2129914" y="511854"/>
            <a:ext cx="7432256" cy="523220"/>
          </a:xfrm>
          <a:prstGeom prst="rect">
            <a:avLst/>
          </a:prstGeom>
          <a:noFill/>
        </p:spPr>
        <p:txBody>
          <a:bodyPr wrap="square">
            <a:spAutoFit/>
          </a:bodyPr>
          <a:lstStyle/>
          <a:p>
            <a:r>
              <a:rPr lang="en-US" sz="2800" b="1" i="0" u="none" strike="noStrike">
                <a:solidFill>
                  <a:schemeClr val="accent6">
                    <a:lumMod val="50000"/>
                  </a:schemeClr>
                </a:solidFill>
                <a:effectLst/>
                <a:latin typeface="Libre Baskerville" panose="02000000000000000000" pitchFamily="2" charset="0"/>
              </a:rPr>
              <a:t>Why do healthy food choices matter?</a:t>
            </a:r>
            <a:endParaRPr lang="en-US" sz="2800">
              <a:solidFill>
                <a:schemeClr val="accent6">
                  <a:lumMod val="50000"/>
                </a:schemeClr>
              </a:solidFill>
              <a:latin typeface="Libre Baskerville" panose="02000000000000000000" pitchFamily="2" charset="0"/>
            </a:endParaRPr>
          </a:p>
        </p:txBody>
      </p:sp>
    </p:spTree>
    <p:extLst>
      <p:ext uri="{BB962C8B-B14F-4D97-AF65-F5344CB8AC3E}">
        <p14:creationId xmlns:p14="http://schemas.microsoft.com/office/powerpoint/2010/main" val="2090660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360678" y="-74972"/>
            <a:ext cx="1774453" cy="1568719"/>
          </a:xfrm>
          <a:prstGeom prst="rect">
            <a:avLst/>
          </a:prstGeom>
        </p:spPr>
      </p:pic>
      <p:pic>
        <p:nvPicPr>
          <p:cNvPr id="15362" name="Picture 2">
            <a:extLst>
              <a:ext uri="{FF2B5EF4-FFF2-40B4-BE49-F238E27FC236}">
                <a16:creationId xmlns:a16="http://schemas.microsoft.com/office/drawing/2014/main" id="{5BB1C5AB-A8D0-DCD2-5BDC-59FC3C79D8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72" y="-38634"/>
            <a:ext cx="12199951" cy="38504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C97088-4056-A2D4-8EB9-9E652BA03EAE}"/>
              </a:ext>
            </a:extLst>
          </p:cNvPr>
          <p:cNvSpPr txBox="1"/>
          <p:nvPr/>
        </p:nvSpPr>
        <p:spPr>
          <a:xfrm>
            <a:off x="360678" y="4206378"/>
            <a:ext cx="3357882" cy="830997"/>
          </a:xfrm>
          <a:prstGeom prst="rect">
            <a:avLst/>
          </a:prstGeom>
          <a:noFill/>
        </p:spPr>
        <p:txBody>
          <a:bodyPr wrap="square">
            <a:spAutoFit/>
          </a:bodyPr>
          <a:lstStyle/>
          <a:p>
            <a:r>
              <a:rPr lang="en-US" sz="2400" b="1">
                <a:latin typeface="Libre Baskerville" panose="02000000000000000000" pitchFamily="2" charset="0"/>
              </a:rPr>
              <a:t>Incorporating </a:t>
            </a:r>
          </a:p>
          <a:p>
            <a:r>
              <a:rPr lang="en-US" sz="2400" b="1">
                <a:latin typeface="Libre Baskerville" panose="02000000000000000000" pitchFamily="2" charset="0"/>
              </a:rPr>
              <a:t>Healthy Snacks</a:t>
            </a:r>
          </a:p>
        </p:txBody>
      </p:sp>
      <p:sp>
        <p:nvSpPr>
          <p:cNvPr id="5" name="TextBox 4">
            <a:extLst>
              <a:ext uri="{FF2B5EF4-FFF2-40B4-BE49-F238E27FC236}">
                <a16:creationId xmlns:a16="http://schemas.microsoft.com/office/drawing/2014/main" id="{0FACAFB5-C1FB-066E-6B2B-DB68249E4F66}"/>
              </a:ext>
            </a:extLst>
          </p:cNvPr>
          <p:cNvSpPr txBox="1"/>
          <p:nvPr/>
        </p:nvSpPr>
        <p:spPr>
          <a:xfrm>
            <a:off x="4003843" y="3779904"/>
            <a:ext cx="7467600" cy="2862322"/>
          </a:xfrm>
          <a:prstGeom prst="rect">
            <a:avLst/>
          </a:prstGeom>
          <a:noFill/>
        </p:spPr>
        <p:txBody>
          <a:bodyPr wrap="square">
            <a:spAutoFit/>
          </a:bodyPr>
          <a:lstStyle/>
          <a:p>
            <a:pPr marL="285750" indent="-285750">
              <a:buFont typeface="Wingdings" panose="05000000000000000000" pitchFamily="2" charset="2"/>
              <a:buChar char="Ø"/>
            </a:pPr>
            <a:r>
              <a:rPr lang="en-US" sz="2000"/>
              <a:t>Tips for Healthy Snack Choices​</a:t>
            </a:r>
          </a:p>
          <a:p>
            <a:pPr marL="742950" lvl="1" indent="-285750">
              <a:buFont typeface="Wingdings" panose="05000000000000000000" pitchFamily="2" charset="2"/>
              <a:buChar char="Ø"/>
            </a:pPr>
            <a:r>
              <a:rPr lang="en-US" sz="2000"/>
              <a:t>Fresh is best​</a:t>
            </a:r>
          </a:p>
          <a:p>
            <a:pPr marL="742950" lvl="1" indent="-285750">
              <a:buFont typeface="Wingdings" panose="05000000000000000000" pitchFamily="2" charset="2"/>
              <a:buChar char="Ø"/>
            </a:pPr>
            <a:r>
              <a:rPr lang="en-US" sz="2000"/>
              <a:t>Make a list​</a:t>
            </a:r>
          </a:p>
          <a:p>
            <a:pPr marL="742950" lvl="1" indent="-285750">
              <a:buFont typeface="Wingdings" panose="05000000000000000000" pitchFamily="2" charset="2"/>
              <a:buChar char="Ø"/>
            </a:pPr>
            <a:r>
              <a:rPr lang="en-US" sz="2000"/>
              <a:t>A balanced diet = healthy diet​</a:t>
            </a:r>
          </a:p>
          <a:p>
            <a:pPr marL="742950" lvl="1" indent="-285750">
              <a:buFont typeface="Wingdings" panose="05000000000000000000" pitchFamily="2" charset="2"/>
              <a:buChar char="Ø"/>
            </a:pPr>
            <a:r>
              <a:rPr lang="en-US" sz="2000"/>
              <a:t>Natural/organic does not always mean healthy​</a:t>
            </a:r>
          </a:p>
          <a:p>
            <a:r>
              <a:rPr lang="en-US" sz="2000"/>
              <a:t>     	  and T.R.A.I.L. appropriate​</a:t>
            </a:r>
          </a:p>
          <a:p>
            <a:pPr marL="742950" lvl="1" indent="-285750">
              <a:buFont typeface="Wingdings" panose="05000000000000000000" pitchFamily="2" charset="2"/>
              <a:buChar char="Ø"/>
            </a:pPr>
            <a:r>
              <a:rPr lang="en-US" sz="2000"/>
              <a:t>If in doubt, ask ​</a:t>
            </a:r>
          </a:p>
          <a:p>
            <a:pPr marL="285750" indent="-285750">
              <a:buFont typeface="Wingdings" panose="05000000000000000000" pitchFamily="2" charset="2"/>
              <a:buChar char="Ø"/>
            </a:pPr>
            <a:r>
              <a:rPr lang="en-US" sz="2000"/>
              <a:t>Healthy Snacks Guidance resource​</a:t>
            </a:r>
          </a:p>
          <a:p>
            <a:pPr marL="285750" indent="-285750">
              <a:buFont typeface="Wingdings" panose="05000000000000000000" pitchFamily="2" charset="2"/>
              <a:buChar char="Ø"/>
            </a:pPr>
            <a:r>
              <a:rPr lang="en-US" sz="2000"/>
              <a:t>Budgeting for healthy eating</a:t>
            </a:r>
          </a:p>
        </p:txBody>
      </p:sp>
    </p:spTree>
    <p:extLst>
      <p:ext uri="{BB962C8B-B14F-4D97-AF65-F5344CB8AC3E}">
        <p14:creationId xmlns:p14="http://schemas.microsoft.com/office/powerpoint/2010/main" val="516228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2123" y="-1186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pic>
        <p:nvPicPr>
          <p:cNvPr id="16386" name="Picture 2">
            <a:extLst>
              <a:ext uri="{FF2B5EF4-FFF2-40B4-BE49-F238E27FC236}">
                <a16:creationId xmlns:a16="http://schemas.microsoft.com/office/drawing/2014/main" id="{5E6B96BE-8E33-A212-9A3C-CF3173E233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2431" y="1406656"/>
            <a:ext cx="3637217" cy="227182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53CC9EE0-B5A3-AF4A-ACD8-ED956DCF2E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85418" y="3647593"/>
            <a:ext cx="3188461" cy="31762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AA1B0B2-6592-ED84-8681-1C54BC89247C}"/>
              </a:ext>
            </a:extLst>
          </p:cNvPr>
          <p:cNvSpPr txBox="1"/>
          <p:nvPr/>
        </p:nvSpPr>
        <p:spPr>
          <a:xfrm>
            <a:off x="2924016" y="206135"/>
            <a:ext cx="6047742" cy="1077218"/>
          </a:xfrm>
          <a:prstGeom prst="rect">
            <a:avLst/>
          </a:prstGeom>
          <a:noFill/>
        </p:spPr>
        <p:txBody>
          <a:bodyPr wrap="square">
            <a:spAutoFit/>
          </a:bodyPr>
          <a:lstStyle/>
          <a:p>
            <a:pPr algn="ctr" rtl="0" fontAlgn="base"/>
            <a:r>
              <a:rPr lang="en-US" sz="3200" b="1" i="0" u="none" strike="noStrike">
                <a:solidFill>
                  <a:srgbClr val="0D0D0D"/>
                </a:solidFill>
                <a:effectLst/>
                <a:latin typeface="Libre Baskerville" panose="02000000000000000000" pitchFamily="2" charset="0"/>
              </a:rPr>
              <a:t>Getting Youth Interested in healthy foods</a:t>
            </a:r>
            <a:endParaRPr lang="en-US" sz="3200" b="0" i="0">
              <a:solidFill>
                <a:srgbClr val="FFFFFF"/>
              </a:solidFill>
              <a:effectLst/>
              <a:latin typeface="Libre Baskerville" panose="02000000000000000000" pitchFamily="2" charset="0"/>
            </a:endParaRPr>
          </a:p>
        </p:txBody>
      </p:sp>
      <p:sp>
        <p:nvSpPr>
          <p:cNvPr id="5" name="TextBox 4">
            <a:extLst>
              <a:ext uri="{FF2B5EF4-FFF2-40B4-BE49-F238E27FC236}">
                <a16:creationId xmlns:a16="http://schemas.microsoft.com/office/drawing/2014/main" id="{CC8939B7-065F-CFE5-04B4-3E4993E3699E}"/>
              </a:ext>
            </a:extLst>
          </p:cNvPr>
          <p:cNvSpPr txBox="1"/>
          <p:nvPr/>
        </p:nvSpPr>
        <p:spPr>
          <a:xfrm>
            <a:off x="389674" y="2139103"/>
            <a:ext cx="8567549" cy="3970318"/>
          </a:xfrm>
          <a:prstGeom prst="rect">
            <a:avLst/>
          </a:prstGeom>
          <a:noFill/>
        </p:spPr>
        <p:txBody>
          <a:bodyPr wrap="square">
            <a:spAutoFit/>
          </a:bodyPr>
          <a:lstStyle/>
          <a:p>
            <a:pPr algn="l" rtl="0" fontAlgn="base"/>
            <a:r>
              <a:rPr lang="en-US" sz="2800" b="0" i="0" u="none" strike="noStrike">
                <a:solidFill>
                  <a:srgbClr val="0D0D0D"/>
                </a:solidFill>
                <a:effectLst/>
                <a:latin typeface="Calibri" panose="020F0502020204030204" pitchFamily="34" charset="0"/>
              </a:rPr>
              <a:t>How to help:</a:t>
            </a:r>
            <a:r>
              <a:rPr lang="en-US" sz="2800" b="0" i="0">
                <a:solidFill>
                  <a:srgbClr val="FFFFFF"/>
                </a:solidFill>
                <a:effectLst/>
                <a:latin typeface="Calibri" panose="020F0502020204030204" pitchFamily="34" charset="0"/>
              </a:rPr>
              <a:t>​</a:t>
            </a:r>
            <a:endParaRPr lang="en-US" sz="2800" b="0" i="0">
              <a:solidFill>
                <a:srgbClr val="FFFFFF"/>
              </a:solidFill>
              <a:effectLst/>
              <a:latin typeface="Segoe UI" panose="020B0502040204020203" pitchFamily="34" charset="0"/>
            </a:endParaRPr>
          </a:p>
          <a:p>
            <a:pPr algn="l" rtl="0" fontAlgn="base"/>
            <a:r>
              <a:rPr lang="en-US" sz="2800" b="0" i="0">
                <a:solidFill>
                  <a:srgbClr val="FFFFFF"/>
                </a:solidFill>
                <a:effectLst/>
                <a:latin typeface="Calibri" panose="020F0502020204030204" pitchFamily="34" charset="0"/>
              </a:rPr>
              <a:t>​</a:t>
            </a:r>
            <a:endParaRPr lang="en-US" sz="2800" b="0" i="0">
              <a:solidFill>
                <a:srgbClr val="FFFFFF"/>
              </a:solidFill>
              <a:effectLst/>
              <a:latin typeface="Segoe UI" panose="020B0502040204020203" pitchFamily="34" charset="0"/>
            </a:endParaRPr>
          </a:p>
          <a:p>
            <a:pPr marL="342900" indent="-342900" algn="l" rtl="0" fontAlgn="base">
              <a:buFont typeface="Wingdings" panose="05000000000000000000" pitchFamily="2" charset="2"/>
              <a:buChar char="Ø"/>
            </a:pPr>
            <a:r>
              <a:rPr lang="en-US" sz="2800" b="0" i="0" u="none" strike="noStrike">
                <a:solidFill>
                  <a:srgbClr val="0D0D0D"/>
                </a:solidFill>
                <a:effectLst/>
                <a:latin typeface="Calibri" panose="020F0502020204030204" pitchFamily="34" charset="0"/>
              </a:rPr>
              <a:t>Mix things up - disguise healthy foods as more enjoyable choices</a:t>
            </a:r>
            <a:r>
              <a:rPr lang="en-US" sz="2800" b="0" i="0">
                <a:solidFill>
                  <a:srgbClr val="FFFFFF"/>
                </a:solidFill>
                <a:effectLst/>
                <a:latin typeface="Calibri" panose="020F0502020204030204" pitchFamily="34" charset="0"/>
              </a:rPr>
              <a:t>​</a:t>
            </a:r>
            <a:endParaRPr lang="en-US" sz="2800" b="0" i="0">
              <a:solidFill>
                <a:srgbClr val="FFFFFF"/>
              </a:solidFill>
              <a:effectLst/>
              <a:latin typeface="Arial" panose="020B0604020202020204" pitchFamily="34" charset="0"/>
            </a:endParaRPr>
          </a:p>
          <a:p>
            <a:pPr algn="l" rtl="0" fontAlgn="base"/>
            <a:r>
              <a:rPr lang="en-US" sz="2800" b="0" i="0">
                <a:solidFill>
                  <a:srgbClr val="FFFFFF"/>
                </a:solidFill>
                <a:effectLst/>
                <a:latin typeface="Calibri" panose="020F0502020204030204" pitchFamily="34" charset="0"/>
              </a:rPr>
              <a:t>​</a:t>
            </a:r>
            <a:endParaRPr lang="en-US" sz="2800" b="0" i="0">
              <a:solidFill>
                <a:srgbClr val="FFFFFF"/>
              </a:solidFill>
              <a:effectLst/>
              <a:latin typeface="Segoe UI" panose="020B0502040204020203" pitchFamily="34" charset="0"/>
            </a:endParaRPr>
          </a:p>
          <a:p>
            <a:pPr marL="342900" indent="-342900" algn="l" rtl="0" fontAlgn="base">
              <a:buFont typeface="Wingdings" panose="05000000000000000000" pitchFamily="2" charset="2"/>
              <a:buChar char="Ø"/>
            </a:pPr>
            <a:r>
              <a:rPr lang="en-US" sz="2800" b="0" i="0" u="none" strike="noStrike">
                <a:solidFill>
                  <a:srgbClr val="0D0D0D"/>
                </a:solidFill>
                <a:effectLst/>
                <a:latin typeface="Calibri" panose="020F0502020204030204" pitchFamily="34" charset="0"/>
              </a:rPr>
              <a:t>Tie foods back to local history or connections</a:t>
            </a:r>
            <a:r>
              <a:rPr lang="en-US" sz="2800" b="0" i="0">
                <a:solidFill>
                  <a:srgbClr val="FFFFFF"/>
                </a:solidFill>
                <a:effectLst/>
                <a:latin typeface="Calibri" panose="020F0502020204030204" pitchFamily="34" charset="0"/>
              </a:rPr>
              <a:t>​</a:t>
            </a:r>
            <a:endParaRPr lang="en-US" sz="2800" b="0" i="0">
              <a:solidFill>
                <a:srgbClr val="FFFFFF"/>
              </a:solidFill>
              <a:effectLst/>
              <a:latin typeface="Arial" panose="020B0604020202020204" pitchFamily="34" charset="0"/>
            </a:endParaRPr>
          </a:p>
          <a:p>
            <a:pPr algn="l" rtl="0" fontAlgn="base"/>
            <a:r>
              <a:rPr lang="en-US" sz="2800" b="0" i="0">
                <a:solidFill>
                  <a:srgbClr val="FFFFFF"/>
                </a:solidFill>
                <a:effectLst/>
                <a:latin typeface="Calibri" panose="020F0502020204030204" pitchFamily="34" charset="0"/>
              </a:rPr>
              <a:t>​</a:t>
            </a:r>
            <a:endParaRPr lang="en-US" sz="2800" b="0" i="0">
              <a:solidFill>
                <a:srgbClr val="FFFFFF"/>
              </a:solidFill>
              <a:effectLst/>
              <a:latin typeface="Segoe UI" panose="020B0502040204020203" pitchFamily="34" charset="0"/>
            </a:endParaRPr>
          </a:p>
          <a:p>
            <a:pPr marL="342900" indent="-342900" algn="l" rtl="0" fontAlgn="base">
              <a:buFont typeface="Wingdings" panose="05000000000000000000" pitchFamily="2" charset="2"/>
              <a:buChar char="Ø"/>
            </a:pPr>
            <a:r>
              <a:rPr lang="en-US" sz="2800" b="0" i="0" u="none" strike="noStrike">
                <a:solidFill>
                  <a:srgbClr val="0D0D0D"/>
                </a:solidFill>
                <a:effectLst/>
                <a:latin typeface="Calibri" panose="020F0502020204030204" pitchFamily="34" charset="0"/>
              </a:rPr>
              <a:t>Make snack time fun -involve youth and create games around healthy eating</a:t>
            </a:r>
            <a:endParaRPr lang="en-US" sz="2800" b="0" i="0">
              <a:solidFill>
                <a:srgbClr val="FFFFFF"/>
              </a:solidFill>
              <a:effectLst/>
              <a:latin typeface="Arial" panose="020B0604020202020204" pitchFamily="34" charset="0"/>
            </a:endParaRPr>
          </a:p>
        </p:txBody>
      </p:sp>
    </p:spTree>
    <p:extLst>
      <p:ext uri="{BB962C8B-B14F-4D97-AF65-F5344CB8AC3E}">
        <p14:creationId xmlns:p14="http://schemas.microsoft.com/office/powerpoint/2010/main" val="2683084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4EF2FB09-2D84-A019-AA4F-BE7D049D60BE}"/>
              </a:ext>
            </a:extLst>
          </p:cNvPr>
          <p:cNvSpPr txBox="1"/>
          <p:nvPr/>
        </p:nvSpPr>
        <p:spPr>
          <a:xfrm>
            <a:off x="2523153" y="218452"/>
            <a:ext cx="6628252" cy="1077218"/>
          </a:xfrm>
          <a:prstGeom prst="rect">
            <a:avLst/>
          </a:prstGeom>
          <a:noFill/>
        </p:spPr>
        <p:txBody>
          <a:bodyPr wrap="square">
            <a:spAutoFit/>
          </a:bodyPr>
          <a:lstStyle/>
          <a:p>
            <a:pPr algn="ctr" rtl="0" fontAlgn="base"/>
            <a:r>
              <a:rPr lang="en-US" sz="3200" b="1" i="0" u="none" strike="noStrike">
                <a:solidFill>
                  <a:schemeClr val="accent6">
                    <a:lumMod val="50000"/>
                  </a:schemeClr>
                </a:solidFill>
                <a:effectLst/>
                <a:latin typeface="Libre Baskerville" panose="02000000000000000000" pitchFamily="2" charset="0"/>
              </a:rPr>
              <a:t>Challenges &amp; Best Practices  </a:t>
            </a:r>
            <a:r>
              <a:rPr lang="en-US" sz="3200" b="0" i="0">
                <a:solidFill>
                  <a:schemeClr val="accent6">
                    <a:lumMod val="50000"/>
                  </a:schemeClr>
                </a:solidFill>
                <a:effectLst/>
                <a:latin typeface="Libre Baskerville" panose="02000000000000000000" pitchFamily="2" charset="0"/>
              </a:rPr>
              <a:t>​</a:t>
            </a:r>
          </a:p>
          <a:p>
            <a:pPr algn="ctr" rtl="0" fontAlgn="base"/>
            <a:r>
              <a:rPr lang="en-US" sz="3200" b="1" i="0" u="none" strike="noStrike">
                <a:solidFill>
                  <a:schemeClr val="accent6">
                    <a:lumMod val="50000"/>
                  </a:schemeClr>
                </a:solidFill>
                <a:effectLst/>
                <a:latin typeface="Libre Baskerville" panose="02000000000000000000" pitchFamily="2" charset="0"/>
              </a:rPr>
              <a:t>In Securing Healthy Snacks</a:t>
            </a:r>
            <a:endParaRPr lang="en-US" sz="3200" b="0" i="0">
              <a:solidFill>
                <a:schemeClr val="accent6">
                  <a:lumMod val="50000"/>
                </a:schemeClr>
              </a:solidFill>
              <a:effectLst/>
              <a:latin typeface="Libre Baskerville" panose="02000000000000000000" pitchFamily="2" charset="0"/>
            </a:endParaRPr>
          </a:p>
        </p:txBody>
      </p:sp>
      <p:pic>
        <p:nvPicPr>
          <p:cNvPr id="17410" name="Picture 2">
            <a:extLst>
              <a:ext uri="{FF2B5EF4-FFF2-40B4-BE49-F238E27FC236}">
                <a16:creationId xmlns:a16="http://schemas.microsoft.com/office/drawing/2014/main" id="{36140BA3-E499-AE0F-585A-4B472A6D97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5720" y="1828799"/>
            <a:ext cx="8504037" cy="458724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1C9234A4-8D75-3FEC-DDDD-E115E00B04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1246" y="2309768"/>
            <a:ext cx="6246183" cy="3263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017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75F4B296-E8AE-AE4E-689B-B6F20CC44538}"/>
              </a:ext>
            </a:extLst>
          </p:cNvPr>
          <p:cNvSpPr txBox="1"/>
          <p:nvPr/>
        </p:nvSpPr>
        <p:spPr>
          <a:xfrm>
            <a:off x="2523153" y="346255"/>
            <a:ext cx="6227064" cy="646331"/>
          </a:xfrm>
          <a:prstGeom prst="rect">
            <a:avLst/>
          </a:prstGeom>
          <a:noFill/>
        </p:spPr>
        <p:txBody>
          <a:bodyPr wrap="square">
            <a:spAutoFit/>
          </a:bodyPr>
          <a:lstStyle/>
          <a:p>
            <a:r>
              <a:rPr lang="en-US" sz="3600" b="1" i="0" u="none" strike="noStrike">
                <a:solidFill>
                  <a:schemeClr val="accent6">
                    <a:lumMod val="50000"/>
                  </a:schemeClr>
                </a:solidFill>
                <a:effectLst/>
                <a:latin typeface="Libre Baskerville" panose="02000000000000000000" pitchFamily="2" charset="0"/>
              </a:rPr>
              <a:t>Progress Reports</a:t>
            </a:r>
            <a:endParaRPr lang="en-US" sz="3600">
              <a:solidFill>
                <a:schemeClr val="accent6">
                  <a:lumMod val="50000"/>
                </a:schemeClr>
              </a:solidFill>
              <a:latin typeface="Libre Baskerville" panose="02000000000000000000" pitchFamily="2" charset="0"/>
            </a:endParaRPr>
          </a:p>
        </p:txBody>
      </p:sp>
      <p:sp>
        <p:nvSpPr>
          <p:cNvPr id="5" name="TextBox 4">
            <a:extLst>
              <a:ext uri="{FF2B5EF4-FFF2-40B4-BE49-F238E27FC236}">
                <a16:creationId xmlns:a16="http://schemas.microsoft.com/office/drawing/2014/main" id="{CBDA239E-6DC9-8854-C916-F654720FC0A9}"/>
              </a:ext>
            </a:extLst>
          </p:cNvPr>
          <p:cNvSpPr txBox="1"/>
          <p:nvPr/>
        </p:nvSpPr>
        <p:spPr>
          <a:xfrm>
            <a:off x="563880" y="2158644"/>
            <a:ext cx="10408920" cy="4031873"/>
          </a:xfrm>
          <a:prstGeom prst="rect">
            <a:avLst/>
          </a:prstGeom>
          <a:noFill/>
        </p:spPr>
        <p:txBody>
          <a:bodyPr wrap="square">
            <a:spAutoFit/>
          </a:bodyPr>
          <a:lstStyle/>
          <a:p>
            <a:pPr marL="342900" indent="-342900" algn="l" rtl="0" fontAlgn="base">
              <a:buFont typeface="Wingdings" panose="05000000000000000000" pitchFamily="2" charset="2"/>
              <a:buChar char="Ø"/>
            </a:pPr>
            <a:r>
              <a:rPr lang="en-US" sz="3200" b="0" i="0" u="none" strike="noStrike">
                <a:solidFill>
                  <a:srgbClr val="000000"/>
                </a:solidFill>
                <a:effectLst/>
              </a:rPr>
              <a:t>Due dates:</a:t>
            </a:r>
            <a:r>
              <a:rPr lang="en-US" sz="3200" b="0" i="0">
                <a:solidFill>
                  <a:srgbClr val="000000"/>
                </a:solidFill>
                <a:effectLst/>
              </a:rPr>
              <a:t>​</a:t>
            </a:r>
          </a:p>
          <a:p>
            <a:pPr marL="800100" lvl="1" indent="-342900" fontAlgn="base">
              <a:buFont typeface="Wingdings" panose="05000000000000000000" pitchFamily="2" charset="2"/>
              <a:buChar char="Ø"/>
            </a:pPr>
            <a:r>
              <a:rPr lang="en-US" sz="3200" b="1" i="0" u="none" strike="noStrike">
                <a:solidFill>
                  <a:srgbClr val="000000"/>
                </a:solidFill>
                <a:effectLst/>
              </a:rPr>
              <a:t>Quarter 1 (Oct-Nov 2023): </a:t>
            </a:r>
            <a:r>
              <a:rPr lang="en-US" sz="3200" b="0" i="0" u="none" strike="noStrike">
                <a:solidFill>
                  <a:srgbClr val="000000"/>
                </a:solidFill>
                <a:effectLst/>
              </a:rPr>
              <a:t>due from Clubs </a:t>
            </a:r>
            <a:r>
              <a:rPr lang="en-US" sz="3200" b="1" i="0" u="none" strike="noStrike">
                <a:solidFill>
                  <a:srgbClr val="000000"/>
                </a:solidFill>
                <a:effectLst/>
              </a:rPr>
              <a:t>1/19/2024</a:t>
            </a:r>
            <a:r>
              <a:rPr lang="en-US" sz="3200" b="0" i="0">
                <a:solidFill>
                  <a:srgbClr val="000000"/>
                </a:solidFill>
                <a:effectLst/>
              </a:rPr>
              <a:t>​</a:t>
            </a:r>
          </a:p>
          <a:p>
            <a:pPr marL="800100" lvl="1" indent="-342900" fontAlgn="base">
              <a:buFont typeface="Wingdings" panose="05000000000000000000" pitchFamily="2" charset="2"/>
              <a:buChar char="Ø"/>
            </a:pPr>
            <a:r>
              <a:rPr lang="en-US" sz="3200" b="1" i="0" u="none" strike="noStrike">
                <a:solidFill>
                  <a:srgbClr val="000000"/>
                </a:solidFill>
                <a:effectLst/>
              </a:rPr>
              <a:t>Quarter 2 (Jan-March 2024): </a:t>
            </a:r>
            <a:r>
              <a:rPr lang="en-US" sz="3200" b="0" i="0" u="none" strike="noStrike">
                <a:solidFill>
                  <a:srgbClr val="000000"/>
                </a:solidFill>
                <a:effectLst/>
              </a:rPr>
              <a:t>due from Clubs </a:t>
            </a:r>
            <a:r>
              <a:rPr lang="en-US" sz="3200" b="1" i="0" u="none" strike="noStrike">
                <a:solidFill>
                  <a:srgbClr val="000000"/>
                </a:solidFill>
                <a:effectLst/>
              </a:rPr>
              <a:t>4/19/2024</a:t>
            </a:r>
            <a:endParaRPr lang="en-US" sz="3200" b="0" i="0">
              <a:solidFill>
                <a:srgbClr val="000000"/>
              </a:solidFill>
              <a:effectLst/>
            </a:endParaRPr>
          </a:p>
          <a:p>
            <a:pPr marL="800100" lvl="1" indent="-342900" fontAlgn="base">
              <a:buFont typeface="Wingdings" panose="05000000000000000000" pitchFamily="2" charset="2"/>
              <a:buChar char="Ø"/>
            </a:pPr>
            <a:r>
              <a:rPr lang="en-US" sz="3200" b="1" i="0" u="none" strike="noStrike">
                <a:solidFill>
                  <a:srgbClr val="000000"/>
                </a:solidFill>
                <a:effectLst/>
              </a:rPr>
              <a:t>Quarter 3 (</a:t>
            </a:r>
            <a:r>
              <a:rPr lang="en-US" sz="3200" b="1">
                <a:solidFill>
                  <a:srgbClr val="000000"/>
                </a:solidFill>
              </a:rPr>
              <a:t>April-June 2024</a:t>
            </a:r>
            <a:r>
              <a:rPr lang="en-US" sz="3200" b="1" i="0" u="none" strike="noStrike">
                <a:solidFill>
                  <a:srgbClr val="000000"/>
                </a:solidFill>
                <a:effectLst/>
              </a:rPr>
              <a:t>): </a:t>
            </a:r>
            <a:r>
              <a:rPr lang="en-US" sz="3200" b="0" i="0" u="none" strike="noStrike">
                <a:solidFill>
                  <a:srgbClr val="000000"/>
                </a:solidFill>
                <a:effectLst/>
              </a:rPr>
              <a:t>due from Clubs </a:t>
            </a:r>
            <a:r>
              <a:rPr lang="en-US" sz="3200" b="1" i="0" u="none" strike="noStrike">
                <a:solidFill>
                  <a:srgbClr val="000000"/>
                </a:solidFill>
                <a:effectLst/>
              </a:rPr>
              <a:t>7/19/2024</a:t>
            </a:r>
          </a:p>
          <a:p>
            <a:pPr marL="800100" lvl="1" indent="-342900" fontAlgn="base">
              <a:buFont typeface="Wingdings" panose="05000000000000000000" pitchFamily="2" charset="2"/>
              <a:buChar char="Ø"/>
            </a:pPr>
            <a:r>
              <a:rPr lang="en-US" sz="3200" b="1">
                <a:solidFill>
                  <a:srgbClr val="000000"/>
                </a:solidFill>
              </a:rPr>
              <a:t>Quarter 4 (July-Sept 2024): </a:t>
            </a:r>
            <a:r>
              <a:rPr lang="en-US" sz="3200">
                <a:solidFill>
                  <a:srgbClr val="000000"/>
                </a:solidFill>
              </a:rPr>
              <a:t>due from Clubs </a:t>
            </a:r>
            <a:r>
              <a:rPr lang="en-US" sz="3200" b="1">
                <a:solidFill>
                  <a:srgbClr val="000000"/>
                </a:solidFill>
              </a:rPr>
              <a:t>10/18/2024</a:t>
            </a:r>
            <a:endParaRPr lang="en-US" sz="3200" b="1" i="0" u="none" strike="noStrike">
              <a:solidFill>
                <a:srgbClr val="000000"/>
              </a:solidFill>
              <a:effectLst/>
            </a:endParaRPr>
          </a:p>
          <a:p>
            <a:pPr lvl="1" fontAlgn="base"/>
            <a:r>
              <a:rPr lang="en-US" sz="3200" b="0" i="0">
                <a:solidFill>
                  <a:srgbClr val="000000"/>
                </a:solidFill>
                <a:effectLst/>
              </a:rPr>
              <a:t>​</a:t>
            </a:r>
          </a:p>
          <a:p>
            <a:pPr marL="342900" indent="-342900" algn="l" rtl="0" fontAlgn="base">
              <a:buFont typeface="Wingdings" panose="05000000000000000000" pitchFamily="2" charset="2"/>
              <a:buChar char="Ø"/>
            </a:pPr>
            <a:r>
              <a:rPr lang="en-US" sz="3200" b="0" i="0" u="none" strike="noStrike">
                <a:solidFill>
                  <a:srgbClr val="000000"/>
                </a:solidFill>
                <a:effectLst/>
              </a:rPr>
              <a:t>Components and reporting guide</a:t>
            </a:r>
            <a:r>
              <a:rPr lang="en-US" sz="3200" b="0" i="0">
                <a:solidFill>
                  <a:srgbClr val="000000"/>
                </a:solidFill>
                <a:effectLst/>
              </a:rPr>
              <a:t>​</a:t>
            </a:r>
          </a:p>
          <a:p>
            <a:pPr marL="342900" indent="-342900" algn="l" rtl="0" fontAlgn="base">
              <a:buFont typeface="Wingdings" panose="05000000000000000000" pitchFamily="2" charset="2"/>
              <a:buChar char="Ø"/>
            </a:pPr>
            <a:r>
              <a:rPr lang="en-US" sz="3200" b="0" i="0" u="none" strike="noStrike">
                <a:solidFill>
                  <a:srgbClr val="000000"/>
                </a:solidFill>
                <a:effectLst/>
              </a:rPr>
              <a:t>Submission to Funder (IHS)</a:t>
            </a:r>
            <a:endParaRPr lang="en-US" sz="3200" b="0" i="0">
              <a:solidFill>
                <a:srgbClr val="000000"/>
              </a:solidFill>
              <a:effectLst/>
            </a:endParaRPr>
          </a:p>
        </p:txBody>
      </p:sp>
      <p:pic>
        <p:nvPicPr>
          <p:cNvPr id="18434" name="Picture 2">
            <a:extLst>
              <a:ext uri="{FF2B5EF4-FFF2-40B4-BE49-F238E27FC236}">
                <a16:creationId xmlns:a16="http://schemas.microsoft.com/office/drawing/2014/main" id="{37B501D5-C8D5-FF53-E4AC-CE58B46E3D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5916" y="4603900"/>
            <a:ext cx="2219938" cy="2219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554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75F4B296-E8AE-AE4E-689B-B6F20CC44538}"/>
              </a:ext>
            </a:extLst>
          </p:cNvPr>
          <p:cNvSpPr txBox="1"/>
          <p:nvPr/>
        </p:nvSpPr>
        <p:spPr>
          <a:xfrm>
            <a:off x="2523153" y="346255"/>
            <a:ext cx="6227064" cy="646331"/>
          </a:xfrm>
          <a:prstGeom prst="rect">
            <a:avLst/>
          </a:prstGeom>
          <a:noFill/>
        </p:spPr>
        <p:txBody>
          <a:bodyPr wrap="square">
            <a:spAutoFit/>
          </a:bodyPr>
          <a:lstStyle/>
          <a:p>
            <a:r>
              <a:rPr lang="en-US" sz="3600" b="1" i="0" u="none" strike="noStrike">
                <a:solidFill>
                  <a:schemeClr val="accent6">
                    <a:lumMod val="50000"/>
                  </a:schemeClr>
                </a:solidFill>
                <a:effectLst/>
                <a:latin typeface="Libre Baskerville" panose="02000000000000000000" pitchFamily="2" charset="0"/>
              </a:rPr>
              <a:t>Progress Reports</a:t>
            </a:r>
            <a:endParaRPr lang="en-US" sz="3600">
              <a:solidFill>
                <a:schemeClr val="accent6">
                  <a:lumMod val="50000"/>
                </a:schemeClr>
              </a:solidFill>
              <a:latin typeface="Libre Baskerville" panose="02000000000000000000" pitchFamily="2" charset="0"/>
            </a:endParaRPr>
          </a:p>
        </p:txBody>
      </p:sp>
      <p:sp>
        <p:nvSpPr>
          <p:cNvPr id="5" name="TextBox 4">
            <a:extLst>
              <a:ext uri="{FF2B5EF4-FFF2-40B4-BE49-F238E27FC236}">
                <a16:creationId xmlns:a16="http://schemas.microsoft.com/office/drawing/2014/main" id="{CBDA239E-6DC9-8854-C916-F654720FC0A9}"/>
              </a:ext>
            </a:extLst>
          </p:cNvPr>
          <p:cNvSpPr txBox="1"/>
          <p:nvPr/>
        </p:nvSpPr>
        <p:spPr>
          <a:xfrm>
            <a:off x="563880" y="2158644"/>
            <a:ext cx="10408920" cy="584775"/>
          </a:xfrm>
          <a:prstGeom prst="rect">
            <a:avLst/>
          </a:prstGeom>
          <a:noFill/>
        </p:spPr>
        <p:txBody>
          <a:bodyPr wrap="square" lIns="91440" tIns="45720" rIns="91440" bIns="45720" anchor="t">
            <a:spAutoFit/>
          </a:bodyPr>
          <a:lstStyle/>
          <a:p>
            <a:pPr marL="342900" indent="-342900" algn="l" rtl="0" fontAlgn="base">
              <a:buFont typeface="Wingdings" panose="05000000000000000000" pitchFamily="2" charset="2"/>
              <a:buChar char="Ø"/>
            </a:pPr>
            <a:endParaRPr lang="en-US" sz="3200" b="0" i="0">
              <a:solidFill>
                <a:srgbClr val="000000"/>
              </a:solidFill>
              <a:effectLst/>
              <a:ea typeface="Calibri"/>
              <a:cs typeface="Calibri"/>
            </a:endParaRPr>
          </a:p>
        </p:txBody>
      </p:sp>
      <p:pic>
        <p:nvPicPr>
          <p:cNvPr id="2" name="Picture 1" descr="A screenshot of a computer&#10;&#10;Description automatically generated">
            <a:extLst>
              <a:ext uri="{FF2B5EF4-FFF2-40B4-BE49-F238E27FC236}">
                <a16:creationId xmlns:a16="http://schemas.microsoft.com/office/drawing/2014/main" id="{F1A990E6-8286-DF53-D4E7-5BA540AACCB3}"/>
              </a:ext>
            </a:extLst>
          </p:cNvPr>
          <p:cNvPicPr>
            <a:picLocks noChangeAspect="1"/>
          </p:cNvPicPr>
          <p:nvPr/>
        </p:nvPicPr>
        <p:blipFill>
          <a:blip r:embed="rId6"/>
          <a:stretch>
            <a:fillRect/>
          </a:stretch>
        </p:blipFill>
        <p:spPr>
          <a:xfrm>
            <a:off x="1388853" y="2062930"/>
            <a:ext cx="9989388" cy="2343951"/>
          </a:xfrm>
          <a:prstGeom prst="rect">
            <a:avLst/>
          </a:prstGeom>
        </p:spPr>
      </p:pic>
      <p:sp>
        <p:nvSpPr>
          <p:cNvPr id="4" name="TextBox 3">
            <a:extLst>
              <a:ext uri="{FF2B5EF4-FFF2-40B4-BE49-F238E27FC236}">
                <a16:creationId xmlns:a16="http://schemas.microsoft.com/office/drawing/2014/main" id="{91FA60AB-A52A-72E1-10B1-E8150431E746}"/>
              </a:ext>
            </a:extLst>
          </p:cNvPr>
          <p:cNvSpPr txBox="1"/>
          <p:nvPr/>
        </p:nvSpPr>
        <p:spPr>
          <a:xfrm>
            <a:off x="828136" y="4652512"/>
            <a:ext cx="1055010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000" b="1">
                <a:cs typeface="Arial"/>
              </a:rPr>
              <a:t>Your view of the Quarterly Program Report</a:t>
            </a:r>
            <a:r>
              <a:rPr lang="en-US" sz="2000">
                <a:cs typeface="Arial"/>
              </a:rPr>
              <a:t>​</a:t>
            </a:r>
          </a:p>
          <a:p>
            <a:pPr marL="285750" indent="-285750">
              <a:buChar char="•"/>
            </a:pPr>
            <a:r>
              <a:rPr lang="en-US" sz="2000" b="1">
                <a:cs typeface="Arial"/>
              </a:rPr>
              <a:t>All Clubs must complete all questions on the General Tab</a:t>
            </a:r>
            <a:r>
              <a:rPr lang="en-US" sz="2000">
                <a:cs typeface="Arial"/>
              </a:rPr>
              <a:t>​</a:t>
            </a:r>
          </a:p>
          <a:p>
            <a:pPr marL="285750" indent="-285750">
              <a:buChar char="•"/>
            </a:pPr>
            <a:r>
              <a:rPr lang="en-US" sz="2000" b="1">
                <a:cs typeface="Arial"/>
              </a:rPr>
              <a:t>Please only answer questions on the Implementation Tab if you respond “Yes” to the question “Did you complete full implementation cycle of the TRAIL curriculum during this quarter”.</a:t>
            </a:r>
          </a:p>
        </p:txBody>
      </p:sp>
    </p:spTree>
    <p:extLst>
      <p:ext uri="{BB962C8B-B14F-4D97-AF65-F5344CB8AC3E}">
        <p14:creationId xmlns:p14="http://schemas.microsoft.com/office/powerpoint/2010/main" val="1278899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956B333F-2148-F901-6B00-C03D39727F16}"/>
              </a:ext>
            </a:extLst>
          </p:cNvPr>
          <p:cNvSpPr txBox="1"/>
          <p:nvPr/>
        </p:nvSpPr>
        <p:spPr>
          <a:xfrm>
            <a:off x="2523153" y="339997"/>
            <a:ext cx="6227064" cy="646331"/>
          </a:xfrm>
          <a:prstGeom prst="rect">
            <a:avLst/>
          </a:prstGeom>
          <a:noFill/>
        </p:spPr>
        <p:txBody>
          <a:bodyPr wrap="square">
            <a:spAutoFit/>
          </a:bodyPr>
          <a:lstStyle/>
          <a:p>
            <a:r>
              <a:rPr lang="en-US" sz="3600" b="1" i="0">
                <a:solidFill>
                  <a:schemeClr val="accent6">
                    <a:lumMod val="50000"/>
                  </a:schemeClr>
                </a:solidFill>
                <a:effectLst/>
                <a:latin typeface="Libre Baskerville" panose="02000000000000000000" pitchFamily="2" charset="0"/>
              </a:rPr>
              <a:t>Progress Report Sections</a:t>
            </a:r>
            <a:endParaRPr lang="en-US" sz="3600">
              <a:solidFill>
                <a:schemeClr val="accent6">
                  <a:lumMod val="50000"/>
                </a:schemeClr>
              </a:solidFill>
              <a:latin typeface="Libre Baskerville" panose="02000000000000000000" pitchFamily="2" charset="0"/>
            </a:endParaRPr>
          </a:p>
        </p:txBody>
      </p:sp>
      <p:sp>
        <p:nvSpPr>
          <p:cNvPr id="5" name="TextBox 4">
            <a:extLst>
              <a:ext uri="{FF2B5EF4-FFF2-40B4-BE49-F238E27FC236}">
                <a16:creationId xmlns:a16="http://schemas.microsoft.com/office/drawing/2014/main" id="{A8CA9C3E-D678-E24C-22DD-A70CFBAC1933}"/>
              </a:ext>
            </a:extLst>
          </p:cNvPr>
          <p:cNvSpPr txBox="1"/>
          <p:nvPr/>
        </p:nvSpPr>
        <p:spPr>
          <a:xfrm>
            <a:off x="1088885" y="2350709"/>
            <a:ext cx="10302240" cy="3724096"/>
          </a:xfrm>
          <a:prstGeom prst="rect">
            <a:avLst/>
          </a:prstGeom>
          <a:noFill/>
        </p:spPr>
        <p:txBody>
          <a:bodyPr wrap="square">
            <a:spAutoFit/>
          </a:bodyPr>
          <a:lstStyle/>
          <a:p>
            <a:pPr algn="l" rtl="0" fontAlgn="base"/>
            <a:r>
              <a:rPr lang="en-US" sz="3200" b="0" i="0" u="none" strike="noStrike">
                <a:solidFill>
                  <a:srgbClr val="000000"/>
                </a:solidFill>
                <a:effectLst/>
                <a:latin typeface="Calibri" panose="020F0502020204030204" pitchFamily="34" charset="0"/>
              </a:rPr>
              <a:t>Section 1) General questions for all sites</a:t>
            </a:r>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l" rtl="0" fontAlgn="base"/>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l" rtl="0" fontAlgn="base"/>
            <a:r>
              <a:rPr lang="en-US" sz="3200" b="0" i="0" u="none" strike="noStrike">
                <a:solidFill>
                  <a:srgbClr val="000000"/>
                </a:solidFill>
                <a:effectLst/>
                <a:latin typeface="Calibri" panose="020F0502020204030204" pitchFamily="34" charset="0"/>
              </a:rPr>
              <a:t>Section 2) Questions about the completion of a curriculum implementation cycle</a:t>
            </a:r>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l" rtl="0" fontAlgn="base"/>
            <a:r>
              <a:rPr lang="en-US" sz="2400" b="0" i="0">
                <a:solidFill>
                  <a:srgbClr val="000000"/>
                </a:solidFill>
                <a:effectLst/>
                <a:latin typeface="Calibri" panose="020F0502020204030204" pitchFamily="34" charset="0"/>
              </a:rPr>
              <a:t>​</a:t>
            </a:r>
            <a:endParaRPr lang="en-US" sz="2400" b="0" i="0">
              <a:solidFill>
                <a:srgbClr val="000000"/>
              </a:solidFill>
              <a:effectLst/>
              <a:latin typeface="Segoe UI" panose="020B0502040204020203" pitchFamily="34" charset="0"/>
            </a:endParaRPr>
          </a:p>
          <a:p>
            <a:pPr algn="l" rtl="0" fontAlgn="base"/>
            <a:r>
              <a:rPr lang="en-US" sz="2800" b="0" i="0" u="none" strike="noStrike">
                <a:solidFill>
                  <a:srgbClr val="000000"/>
                </a:solidFill>
                <a:effectLst/>
                <a:latin typeface="Calibri" panose="020F0502020204030204" pitchFamily="34" charset="0"/>
              </a:rPr>
              <a:t>Clubs will only report on Pre- and Post-tests, Youth demographic data, Physical Activity Challenges on the Progress Report after they have completed the implementation</a:t>
            </a:r>
            <a:endParaRPr lang="en-US" sz="2800"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536505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7FE932-546C-4A11-304B-B9B4C3A7F99F}"/>
              </a:ext>
            </a:extLst>
          </p:cNvPr>
          <p:cNvPicPr>
            <a:picLocks noChangeAspect="1"/>
          </p:cNvPicPr>
          <p:nvPr/>
        </p:nvPicPr>
        <p:blipFill>
          <a:blip r:embed="rId3"/>
          <a:stretch>
            <a:fillRect/>
          </a:stretch>
        </p:blipFill>
        <p:spPr>
          <a:xfrm>
            <a:off x="0" y="-11859"/>
            <a:ext cx="12199951" cy="1372494"/>
          </a:xfrm>
          <a:prstGeom prst="rect">
            <a:avLst/>
          </a:prstGeom>
        </p:spPr>
      </p:pic>
      <p:sp>
        <p:nvSpPr>
          <p:cNvPr id="9" name="Title 3">
            <a:extLst>
              <a:ext uri="{FF2B5EF4-FFF2-40B4-BE49-F238E27FC236}">
                <a16:creationId xmlns:a16="http://schemas.microsoft.com/office/drawing/2014/main" id="{74EE400F-E18D-3F45-82F8-2116F3DC77FF}"/>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800" b="1">
                <a:solidFill>
                  <a:schemeClr val="accent6">
                    <a:lumMod val="50000"/>
                  </a:schemeClr>
                </a:solidFill>
                <a:latin typeface="Libre Baskerville" panose="02000000000000000000" pitchFamily="2" charset="0"/>
              </a:rPr>
              <a:t>National Partners</a:t>
            </a:r>
          </a:p>
        </p:txBody>
      </p:sp>
      <p:pic>
        <p:nvPicPr>
          <p:cNvPr id="21" name="Picture 20" descr="Logo&#10;&#10;Description automatically generated">
            <a:extLst>
              <a:ext uri="{FF2B5EF4-FFF2-40B4-BE49-F238E27FC236}">
                <a16:creationId xmlns:a16="http://schemas.microsoft.com/office/drawing/2014/main" id="{7E3B826D-523C-D74D-C694-882140BC0D4E}"/>
              </a:ext>
            </a:extLst>
          </p:cNvPr>
          <p:cNvPicPr>
            <a:picLocks noChangeAspect="1"/>
          </p:cNvPicPr>
          <p:nvPr/>
        </p:nvPicPr>
        <p:blipFill>
          <a:blip r:embed="rId4"/>
          <a:stretch>
            <a:fillRect/>
          </a:stretch>
        </p:blipFill>
        <p:spPr>
          <a:xfrm>
            <a:off x="6777178" y="4373097"/>
            <a:ext cx="2719093" cy="1493409"/>
          </a:xfrm>
          <a:prstGeom prst="rect">
            <a:avLst/>
          </a:prstGeom>
        </p:spPr>
      </p:pic>
      <p:pic>
        <p:nvPicPr>
          <p:cNvPr id="23" name="Picture 22" descr="Text&#10;&#10;Description automatically generated with medium confidence">
            <a:extLst>
              <a:ext uri="{FF2B5EF4-FFF2-40B4-BE49-F238E27FC236}">
                <a16:creationId xmlns:a16="http://schemas.microsoft.com/office/drawing/2014/main" id="{AB0E3790-0B03-F045-58F0-37DBE64DED2F}"/>
              </a:ext>
            </a:extLst>
          </p:cNvPr>
          <p:cNvPicPr>
            <a:picLocks noChangeAspect="1"/>
          </p:cNvPicPr>
          <p:nvPr/>
        </p:nvPicPr>
        <p:blipFill rotWithShape="1">
          <a:blip r:embed="rId5"/>
          <a:srcRect t="26356" b="27203"/>
          <a:stretch/>
        </p:blipFill>
        <p:spPr>
          <a:xfrm>
            <a:off x="2617043" y="4373097"/>
            <a:ext cx="4687229" cy="1632594"/>
          </a:xfrm>
          <a:prstGeom prst="rect">
            <a:avLst/>
          </a:prstGeom>
        </p:spPr>
      </p:pic>
      <p:sp>
        <p:nvSpPr>
          <p:cNvPr id="16" name="object 11">
            <a:extLst>
              <a:ext uri="{FF2B5EF4-FFF2-40B4-BE49-F238E27FC236}">
                <a16:creationId xmlns:a16="http://schemas.microsoft.com/office/drawing/2014/main" id="{23BECF35-18F5-5642-F5FC-76F9D130AC8D}"/>
              </a:ext>
            </a:extLst>
          </p:cNvPr>
          <p:cNvSpPr/>
          <p:nvPr/>
        </p:nvSpPr>
        <p:spPr>
          <a:xfrm>
            <a:off x="1747248" y="2148468"/>
            <a:ext cx="2133600" cy="1805939"/>
          </a:xfrm>
          <a:prstGeom prst="rect">
            <a:avLst/>
          </a:prstGeom>
          <a:blipFill>
            <a:blip r:embed="rId6" cstate="print"/>
            <a:stretch>
              <a:fillRect/>
            </a:stretch>
          </a:blipFill>
        </p:spPr>
        <p:txBody>
          <a:bodyPr wrap="square" lIns="0" tIns="0" rIns="0" bIns="0" rtlCol="0"/>
          <a:lstStyle/>
          <a:p>
            <a:endParaRPr lang="en-US"/>
          </a:p>
          <a:p>
            <a:endParaRPr lang="en-US"/>
          </a:p>
          <a:p>
            <a:endParaRPr/>
          </a:p>
        </p:txBody>
      </p:sp>
      <p:pic>
        <p:nvPicPr>
          <p:cNvPr id="17" name="Picture 16" descr="Logo, company name&#10;&#10;Description automatically generated">
            <a:extLst>
              <a:ext uri="{FF2B5EF4-FFF2-40B4-BE49-F238E27FC236}">
                <a16:creationId xmlns:a16="http://schemas.microsoft.com/office/drawing/2014/main" id="{161141A2-D8B3-BFD2-514E-93B08C9A41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3912" y="2317874"/>
            <a:ext cx="2604175" cy="1805939"/>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A4E0482F-76A8-1F34-5883-D54C6A49E575}"/>
              </a:ext>
            </a:extLst>
          </p:cNvPr>
          <p:cNvPicPr>
            <a:picLocks noChangeAspect="1"/>
          </p:cNvPicPr>
          <p:nvPr/>
        </p:nvPicPr>
        <p:blipFill>
          <a:blip r:embed="rId8"/>
          <a:stretch>
            <a:fillRect/>
          </a:stretch>
        </p:blipFill>
        <p:spPr>
          <a:xfrm>
            <a:off x="8311151" y="2668393"/>
            <a:ext cx="1905000" cy="1104900"/>
          </a:xfrm>
          <a:prstGeom prst="rect">
            <a:avLst/>
          </a:prstGeom>
        </p:spPr>
      </p:pic>
      <p:sp>
        <p:nvSpPr>
          <p:cNvPr id="28" name="TextBox 27">
            <a:extLst>
              <a:ext uri="{FF2B5EF4-FFF2-40B4-BE49-F238E27FC236}">
                <a16:creationId xmlns:a16="http://schemas.microsoft.com/office/drawing/2014/main" id="{4E1FF1D1-1DEE-A0DE-A6F4-5D28FA084010}"/>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29" name="Straight Connector 28">
            <a:extLst>
              <a:ext uri="{FF2B5EF4-FFF2-40B4-BE49-F238E27FC236}">
                <a16:creationId xmlns:a16="http://schemas.microsoft.com/office/drawing/2014/main" id="{AE28DDF0-630F-470E-9EC2-C9D87A4BAD00}"/>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12" name="Picture 11" descr="Logo&#10;&#10;Description automatically generated">
            <a:extLst>
              <a:ext uri="{FF2B5EF4-FFF2-40B4-BE49-F238E27FC236}">
                <a16:creationId xmlns:a16="http://schemas.microsoft.com/office/drawing/2014/main" id="{A661D8FD-7B18-8FA9-14A0-AAED0FCF0488}"/>
              </a:ext>
            </a:extLst>
          </p:cNvPr>
          <p:cNvPicPr>
            <a:picLocks noChangeAspect="1"/>
          </p:cNvPicPr>
          <p:nvPr/>
        </p:nvPicPr>
        <p:blipFill>
          <a:blip r:embed="rId9"/>
          <a:stretch>
            <a:fillRect/>
          </a:stretch>
        </p:blipFill>
        <p:spPr>
          <a:xfrm>
            <a:off x="47857" y="-11860"/>
            <a:ext cx="2082057" cy="1840659"/>
          </a:xfrm>
          <a:prstGeom prst="rect">
            <a:avLst/>
          </a:prstGeom>
        </p:spPr>
      </p:pic>
    </p:spTree>
    <p:extLst>
      <p:ext uri="{BB962C8B-B14F-4D97-AF65-F5344CB8AC3E}">
        <p14:creationId xmlns:p14="http://schemas.microsoft.com/office/powerpoint/2010/main" val="163475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74A990AD-1D91-0BDC-D3B8-57634260D670}"/>
              </a:ext>
            </a:extLst>
          </p:cNvPr>
          <p:cNvSpPr txBox="1"/>
          <p:nvPr/>
        </p:nvSpPr>
        <p:spPr>
          <a:xfrm>
            <a:off x="2523153" y="420212"/>
            <a:ext cx="6227064" cy="646331"/>
          </a:xfrm>
          <a:prstGeom prst="rect">
            <a:avLst/>
          </a:prstGeom>
          <a:noFill/>
        </p:spPr>
        <p:txBody>
          <a:bodyPr wrap="square">
            <a:spAutoFit/>
          </a:bodyPr>
          <a:lstStyle/>
          <a:p>
            <a:r>
              <a:rPr lang="en-US" sz="3600" b="1" i="0">
                <a:solidFill>
                  <a:schemeClr val="accent6">
                    <a:lumMod val="50000"/>
                  </a:schemeClr>
                </a:solidFill>
                <a:effectLst/>
                <a:latin typeface="Libre Baskerville" panose="02000000000000000000" pitchFamily="2" charset="0"/>
              </a:rPr>
              <a:t>What has changed?</a:t>
            </a:r>
            <a:endParaRPr lang="en-US" sz="3600">
              <a:solidFill>
                <a:schemeClr val="accent6">
                  <a:lumMod val="50000"/>
                </a:schemeClr>
              </a:solidFill>
              <a:latin typeface="Libre Baskerville" panose="02000000000000000000" pitchFamily="2" charset="0"/>
            </a:endParaRPr>
          </a:p>
        </p:txBody>
      </p:sp>
      <p:sp>
        <p:nvSpPr>
          <p:cNvPr id="5" name="TextBox 4">
            <a:extLst>
              <a:ext uri="{FF2B5EF4-FFF2-40B4-BE49-F238E27FC236}">
                <a16:creationId xmlns:a16="http://schemas.microsoft.com/office/drawing/2014/main" id="{476D4891-B94F-B4BC-B4D6-00615C2D48AF}"/>
              </a:ext>
            </a:extLst>
          </p:cNvPr>
          <p:cNvSpPr txBox="1"/>
          <p:nvPr/>
        </p:nvSpPr>
        <p:spPr>
          <a:xfrm>
            <a:off x="670337" y="2168406"/>
            <a:ext cx="10859275" cy="4524315"/>
          </a:xfrm>
          <a:prstGeom prst="rect">
            <a:avLst/>
          </a:prstGeom>
          <a:noFill/>
        </p:spPr>
        <p:txBody>
          <a:bodyPr wrap="square">
            <a:spAutoFit/>
          </a:bodyPr>
          <a:lstStyle/>
          <a:p>
            <a:pPr marL="457200" indent="-457200" algn="l" rtl="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Youth level data will only be reported in aggregate. Clubs will be required to track data and maintain on file.</a:t>
            </a:r>
            <a:r>
              <a:rPr lang="en-US" sz="3200" b="0" i="0">
                <a:solidFill>
                  <a:srgbClr val="000000"/>
                </a:solidFill>
                <a:effectLst/>
                <a:latin typeface="Calibri" panose="020F0502020204030204" pitchFamily="34" charset="0"/>
              </a:rPr>
              <a:t>​</a:t>
            </a:r>
          </a:p>
          <a:p>
            <a:pPr algn="l" rtl="0" fontAlgn="base"/>
            <a:endParaRPr lang="en-US" sz="3200" b="0" i="0">
              <a:solidFill>
                <a:srgbClr val="000000"/>
              </a:solidFill>
              <a:effectLst/>
              <a:latin typeface="Arial" panose="020B0604020202020204" pitchFamily="34" charset="0"/>
            </a:endParaRPr>
          </a:p>
          <a:p>
            <a:pPr marL="457200" indent="-457200" algn="l" rtl="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Daily Physical Activity will be tracked in a PA Log spreadsheet and only summary information will be submitted quarterly.</a:t>
            </a:r>
            <a:r>
              <a:rPr lang="en-US" sz="3200" b="0" i="0">
                <a:solidFill>
                  <a:srgbClr val="000000"/>
                </a:solidFill>
                <a:effectLst/>
                <a:latin typeface="Calibri" panose="020F0502020204030204" pitchFamily="34" charset="0"/>
              </a:rPr>
              <a:t>​</a:t>
            </a:r>
          </a:p>
          <a:p>
            <a:pPr algn="l" rtl="0" fontAlgn="base"/>
            <a:endParaRPr lang="en-US" sz="3200" b="0" i="0">
              <a:solidFill>
                <a:srgbClr val="000000"/>
              </a:solidFill>
              <a:effectLst/>
              <a:latin typeface="Arial" panose="020B0604020202020204" pitchFamily="34" charset="0"/>
            </a:endParaRPr>
          </a:p>
          <a:p>
            <a:pPr marL="457200" indent="-457200" algn="l" rtl="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You will only submit information about the T.R.A.I.L. curriculum implementation during the reporting period when it ended. </a:t>
            </a:r>
            <a:endParaRPr lang="en-US" sz="3200"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436764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490C6045-49CE-8B2B-89B0-03835494DAD7}"/>
              </a:ext>
            </a:extLst>
          </p:cNvPr>
          <p:cNvSpPr txBox="1"/>
          <p:nvPr/>
        </p:nvSpPr>
        <p:spPr>
          <a:xfrm>
            <a:off x="2523153" y="326545"/>
            <a:ext cx="6227064" cy="584775"/>
          </a:xfrm>
          <a:prstGeom prst="rect">
            <a:avLst/>
          </a:prstGeom>
          <a:noFill/>
        </p:spPr>
        <p:txBody>
          <a:bodyPr wrap="square">
            <a:spAutoFit/>
          </a:bodyPr>
          <a:lstStyle/>
          <a:p>
            <a:r>
              <a:rPr lang="en-US" sz="3200" b="1" i="0" u="none" strike="noStrike">
                <a:solidFill>
                  <a:schemeClr val="accent6">
                    <a:lumMod val="50000"/>
                  </a:schemeClr>
                </a:solidFill>
                <a:effectLst/>
                <a:latin typeface="Libre Baskerville" panose="02000000000000000000" pitchFamily="2" charset="0"/>
              </a:rPr>
              <a:t>Physical Activity Logs</a:t>
            </a:r>
            <a:endParaRPr lang="en-US" sz="3200">
              <a:solidFill>
                <a:schemeClr val="accent6">
                  <a:lumMod val="50000"/>
                </a:schemeClr>
              </a:solidFill>
              <a:latin typeface="Libre Baskerville" panose="02000000000000000000" pitchFamily="2" charset="0"/>
            </a:endParaRPr>
          </a:p>
        </p:txBody>
      </p:sp>
      <p:sp>
        <p:nvSpPr>
          <p:cNvPr id="5" name="TextBox 4">
            <a:extLst>
              <a:ext uri="{FF2B5EF4-FFF2-40B4-BE49-F238E27FC236}">
                <a16:creationId xmlns:a16="http://schemas.microsoft.com/office/drawing/2014/main" id="{B302AEDF-BD86-AB18-18B7-BC01A76AA37C}"/>
              </a:ext>
            </a:extLst>
          </p:cNvPr>
          <p:cNvSpPr txBox="1"/>
          <p:nvPr/>
        </p:nvSpPr>
        <p:spPr>
          <a:xfrm>
            <a:off x="1366112" y="2252160"/>
            <a:ext cx="9467726" cy="3970318"/>
          </a:xfrm>
          <a:prstGeom prst="rect">
            <a:avLst/>
          </a:prstGeom>
          <a:noFill/>
        </p:spPr>
        <p:txBody>
          <a:bodyPr wrap="square">
            <a:spAutoFit/>
          </a:bodyPr>
          <a:lstStyle/>
          <a:p>
            <a:pPr marL="342900" indent="-342900" algn="l" rtl="0" fontAlgn="base">
              <a:buFont typeface="Wingdings" panose="05000000000000000000" pitchFamily="2" charset="2"/>
              <a:buChar char="Ø"/>
            </a:pPr>
            <a:r>
              <a:rPr lang="en-US" sz="2800" b="0" i="0" u="none" strike="noStrike">
                <a:solidFill>
                  <a:srgbClr val="000000"/>
                </a:solidFill>
                <a:effectLst/>
                <a:latin typeface="Calibri" panose="020F0502020204030204" pitchFamily="34" charset="0"/>
              </a:rPr>
              <a:t>The T.R.A.I.L. program requires 60 minutes per day of Club-wide physical activity which BGCA will share with IHS. </a:t>
            </a:r>
            <a:r>
              <a:rPr lang="en-US" sz="2800" b="0" i="0">
                <a:solidFill>
                  <a:srgbClr val="000000"/>
                </a:solidFill>
                <a:effectLst/>
                <a:latin typeface="Calibri" panose="020F0502020204030204" pitchFamily="34" charset="0"/>
              </a:rPr>
              <a:t>​</a:t>
            </a:r>
          </a:p>
          <a:p>
            <a:pPr algn="l" rtl="0" fontAlgn="base"/>
            <a:endParaRPr lang="en-US" sz="2800" b="0" i="0">
              <a:solidFill>
                <a:srgbClr val="000000"/>
              </a:solidFill>
              <a:effectLst/>
              <a:latin typeface="Arial" panose="020B0604020202020204" pitchFamily="34" charset="0"/>
            </a:endParaRPr>
          </a:p>
          <a:p>
            <a:pPr marL="800100" lvl="1" indent="-342900" fontAlgn="base">
              <a:buFont typeface="Wingdings" panose="05000000000000000000" pitchFamily="2" charset="2"/>
              <a:buChar char="Ø"/>
            </a:pPr>
            <a:r>
              <a:rPr lang="en-US" sz="2800" b="0" i="0" u="none" strike="noStrike">
                <a:solidFill>
                  <a:srgbClr val="000000"/>
                </a:solidFill>
                <a:effectLst/>
                <a:latin typeface="Calibri" panose="020F0502020204030204" pitchFamily="34" charset="0"/>
              </a:rPr>
              <a:t>This can be done by tracking existing physical activities taking place during the day </a:t>
            </a:r>
            <a:endParaRPr lang="en-US" sz="2800" u="none" strike="noStrike">
              <a:solidFill>
                <a:srgbClr val="000000"/>
              </a:solidFill>
              <a:latin typeface="Calibri" panose="020F0502020204030204" pitchFamily="34" charset="0"/>
            </a:endParaRPr>
          </a:p>
          <a:p>
            <a:pPr lvl="1" fontAlgn="base"/>
            <a:endParaRPr lang="en-US" sz="2800" b="0" i="0">
              <a:solidFill>
                <a:srgbClr val="000000"/>
              </a:solidFill>
              <a:effectLst/>
              <a:latin typeface="Arial" panose="020B0604020202020204" pitchFamily="34" charset="0"/>
            </a:endParaRPr>
          </a:p>
          <a:p>
            <a:pPr marL="800100" lvl="1" indent="-342900" fontAlgn="base">
              <a:buFont typeface="Wingdings" panose="05000000000000000000" pitchFamily="2" charset="2"/>
              <a:buChar char="Ø"/>
            </a:pPr>
            <a:r>
              <a:rPr lang="en-US" sz="2800" b="0" i="0" u="none" strike="noStrike">
                <a:solidFill>
                  <a:srgbClr val="000000"/>
                </a:solidFill>
                <a:effectLst/>
                <a:latin typeface="Calibri" panose="020F0502020204030204" pitchFamily="34" charset="0"/>
              </a:rPr>
              <a:t>Clubs can implement a dedicated time for T.R.A.I.L. physical activity (this can be programming such as Triple Play or another curriculum-based program).</a:t>
            </a:r>
            <a:endParaRPr lang="en-US" sz="2800"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815481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490C6045-49CE-8B2B-89B0-03835494DAD7}"/>
              </a:ext>
            </a:extLst>
          </p:cNvPr>
          <p:cNvSpPr txBox="1"/>
          <p:nvPr/>
        </p:nvSpPr>
        <p:spPr>
          <a:xfrm>
            <a:off x="2523153" y="326545"/>
            <a:ext cx="6227064" cy="584775"/>
          </a:xfrm>
          <a:prstGeom prst="rect">
            <a:avLst/>
          </a:prstGeom>
          <a:noFill/>
        </p:spPr>
        <p:txBody>
          <a:bodyPr wrap="square">
            <a:spAutoFit/>
          </a:bodyPr>
          <a:lstStyle/>
          <a:p>
            <a:r>
              <a:rPr lang="en-US" sz="3200" b="1" i="0" u="none" strike="noStrike">
                <a:solidFill>
                  <a:schemeClr val="accent6">
                    <a:lumMod val="50000"/>
                  </a:schemeClr>
                </a:solidFill>
                <a:effectLst/>
                <a:latin typeface="Libre Baskerville" panose="02000000000000000000" pitchFamily="2" charset="0"/>
              </a:rPr>
              <a:t>Physical Activity Logs</a:t>
            </a:r>
            <a:endParaRPr lang="en-US" sz="3200">
              <a:solidFill>
                <a:schemeClr val="accent6">
                  <a:lumMod val="50000"/>
                </a:schemeClr>
              </a:solidFill>
              <a:latin typeface="Libre Baskerville" panose="02000000000000000000" pitchFamily="2" charset="0"/>
            </a:endParaRPr>
          </a:p>
        </p:txBody>
      </p:sp>
      <p:sp>
        <p:nvSpPr>
          <p:cNvPr id="5" name="TextBox 4">
            <a:extLst>
              <a:ext uri="{FF2B5EF4-FFF2-40B4-BE49-F238E27FC236}">
                <a16:creationId xmlns:a16="http://schemas.microsoft.com/office/drawing/2014/main" id="{B302AEDF-BD86-AB18-18B7-BC01A76AA37C}"/>
              </a:ext>
            </a:extLst>
          </p:cNvPr>
          <p:cNvSpPr txBox="1"/>
          <p:nvPr/>
        </p:nvSpPr>
        <p:spPr>
          <a:xfrm>
            <a:off x="1366112" y="2252160"/>
            <a:ext cx="9467726" cy="523220"/>
          </a:xfrm>
          <a:prstGeom prst="rect">
            <a:avLst/>
          </a:prstGeom>
          <a:noFill/>
        </p:spPr>
        <p:txBody>
          <a:bodyPr wrap="square" lIns="91440" tIns="45720" rIns="91440" bIns="45720" anchor="t">
            <a:spAutoFit/>
          </a:bodyPr>
          <a:lstStyle/>
          <a:p>
            <a:pPr marL="342900" indent="-342900" algn="l" rtl="0" fontAlgn="base">
              <a:buFont typeface="Wingdings" panose="05000000000000000000" pitchFamily="2" charset="2"/>
              <a:buChar char="Ø"/>
            </a:pPr>
            <a:endParaRPr lang="en-US" sz="2800" b="0" i="0">
              <a:solidFill>
                <a:srgbClr val="000000"/>
              </a:solidFill>
              <a:effectLst/>
              <a:latin typeface="Calibri"/>
              <a:ea typeface="Calibri"/>
              <a:cs typeface="Calibri"/>
            </a:endParaRPr>
          </a:p>
        </p:txBody>
      </p:sp>
      <p:pic>
        <p:nvPicPr>
          <p:cNvPr id="2" name="Picture 1" descr="A screenshot of a computer&#10;&#10;Description automatically generated">
            <a:extLst>
              <a:ext uri="{FF2B5EF4-FFF2-40B4-BE49-F238E27FC236}">
                <a16:creationId xmlns:a16="http://schemas.microsoft.com/office/drawing/2014/main" id="{553BE068-815C-30BE-346E-43EE5CBD8FF9}"/>
              </a:ext>
            </a:extLst>
          </p:cNvPr>
          <p:cNvPicPr>
            <a:picLocks noChangeAspect="1"/>
          </p:cNvPicPr>
          <p:nvPr/>
        </p:nvPicPr>
        <p:blipFill>
          <a:blip r:embed="rId6"/>
          <a:stretch>
            <a:fillRect/>
          </a:stretch>
        </p:blipFill>
        <p:spPr>
          <a:xfrm>
            <a:off x="1431985" y="2767394"/>
            <a:ext cx="9586822" cy="3810493"/>
          </a:xfrm>
          <a:prstGeom prst="rect">
            <a:avLst/>
          </a:prstGeom>
        </p:spPr>
      </p:pic>
      <p:sp>
        <p:nvSpPr>
          <p:cNvPr id="10" name="TextBox 9">
            <a:extLst>
              <a:ext uri="{FF2B5EF4-FFF2-40B4-BE49-F238E27FC236}">
                <a16:creationId xmlns:a16="http://schemas.microsoft.com/office/drawing/2014/main" id="{E3AA4A4E-7988-DC61-DF92-09B40D319A87}"/>
              </a:ext>
            </a:extLst>
          </p:cNvPr>
          <p:cNvSpPr txBox="1"/>
          <p:nvPr/>
        </p:nvSpPr>
        <p:spPr>
          <a:xfrm>
            <a:off x="1431986" y="1431985"/>
            <a:ext cx="968746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Segoe UI"/>
              </a:rPr>
              <a:t>Question 10. Daily Activity Summary​</a:t>
            </a:r>
          </a:p>
          <a:p>
            <a:pPr algn="ctr"/>
            <a:r>
              <a:rPr lang="en-US" sz="2400">
                <a:solidFill>
                  <a:srgbClr val="FF0000"/>
                </a:solidFill>
                <a:cs typeface="Segoe UI"/>
              </a:rPr>
              <a:t>You will only enter the summary data for each month, not the daily data as you have in the past. </a:t>
            </a:r>
          </a:p>
        </p:txBody>
      </p:sp>
    </p:spTree>
    <p:extLst>
      <p:ext uri="{BB962C8B-B14F-4D97-AF65-F5344CB8AC3E}">
        <p14:creationId xmlns:p14="http://schemas.microsoft.com/office/powerpoint/2010/main" val="1780479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57301410-3D43-9FC0-3AFF-3FC5E7F2AC98}"/>
              </a:ext>
            </a:extLst>
          </p:cNvPr>
          <p:cNvSpPr txBox="1"/>
          <p:nvPr/>
        </p:nvSpPr>
        <p:spPr>
          <a:xfrm>
            <a:off x="2523153" y="364125"/>
            <a:ext cx="6227064" cy="584775"/>
          </a:xfrm>
          <a:prstGeom prst="rect">
            <a:avLst/>
          </a:prstGeom>
          <a:noFill/>
        </p:spPr>
        <p:txBody>
          <a:bodyPr wrap="square">
            <a:spAutoFit/>
          </a:bodyPr>
          <a:lstStyle/>
          <a:p>
            <a:r>
              <a:rPr lang="en-US" sz="3200" b="1" i="0">
                <a:solidFill>
                  <a:schemeClr val="accent6">
                    <a:lumMod val="50000"/>
                  </a:schemeClr>
                </a:solidFill>
                <a:effectLst/>
                <a:latin typeface="Libre Baskerville" panose="02000000000000000000" pitchFamily="2" charset="0"/>
              </a:rPr>
              <a:t>Data Tracking Spreadsheet</a:t>
            </a:r>
            <a:endParaRPr lang="en-US" sz="3200">
              <a:solidFill>
                <a:schemeClr val="accent6">
                  <a:lumMod val="50000"/>
                </a:schemeClr>
              </a:solidFill>
              <a:latin typeface="Libre Baskerville" panose="02000000000000000000" pitchFamily="2" charset="0"/>
            </a:endParaRPr>
          </a:p>
        </p:txBody>
      </p:sp>
      <p:sp>
        <p:nvSpPr>
          <p:cNvPr id="5" name="TextBox 4">
            <a:extLst>
              <a:ext uri="{FF2B5EF4-FFF2-40B4-BE49-F238E27FC236}">
                <a16:creationId xmlns:a16="http://schemas.microsoft.com/office/drawing/2014/main" id="{0510B040-0B41-8AAE-14FD-0E092FF1519D}"/>
              </a:ext>
            </a:extLst>
          </p:cNvPr>
          <p:cNvSpPr txBox="1"/>
          <p:nvPr/>
        </p:nvSpPr>
        <p:spPr>
          <a:xfrm>
            <a:off x="712157" y="2321394"/>
            <a:ext cx="11201400" cy="4031873"/>
          </a:xfrm>
          <a:prstGeom prst="rect">
            <a:avLst/>
          </a:prstGeom>
          <a:noFill/>
        </p:spPr>
        <p:txBody>
          <a:bodyPr wrap="square">
            <a:spAutoFit/>
          </a:bodyPr>
          <a:lstStyle/>
          <a:p>
            <a:pPr algn="l" rtl="0" fontAlgn="base"/>
            <a:r>
              <a:rPr lang="en-US" sz="3200" b="0" i="0" u="none" strike="noStrike">
                <a:solidFill>
                  <a:srgbClr val="000000"/>
                </a:solidFill>
                <a:effectLst/>
                <a:latin typeface="Calibri" panose="020F0502020204030204" pitchFamily="34" charset="0"/>
              </a:rPr>
              <a:t>Youth-level Data will be tracked outside of the spreadsheet and will be submitted in the aggregate after the curriculum implementation has ended. The data that will be tracked includes:</a:t>
            </a:r>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marL="914400" lvl="1" indent="-45720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Gender</a:t>
            </a:r>
            <a:r>
              <a:rPr lang="en-US" sz="3200" b="0" i="0">
                <a:solidFill>
                  <a:srgbClr val="000000"/>
                </a:solidFill>
                <a:effectLst/>
                <a:latin typeface="Calibri" panose="020F0502020204030204" pitchFamily="34" charset="0"/>
              </a:rPr>
              <a:t>​</a:t>
            </a:r>
            <a:endParaRPr lang="en-US" sz="3200" b="0" i="0">
              <a:solidFill>
                <a:srgbClr val="000000"/>
              </a:solidFill>
              <a:effectLst/>
              <a:latin typeface="Arial" panose="020B0604020202020204" pitchFamily="34" charset="0"/>
            </a:endParaRPr>
          </a:p>
          <a:p>
            <a:pPr marL="914400" lvl="1" indent="-45720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Age</a:t>
            </a:r>
            <a:r>
              <a:rPr lang="en-US" sz="3200" b="0" i="0">
                <a:solidFill>
                  <a:srgbClr val="000000"/>
                </a:solidFill>
                <a:effectLst/>
                <a:latin typeface="Calibri" panose="020F0502020204030204" pitchFamily="34" charset="0"/>
              </a:rPr>
              <a:t>​</a:t>
            </a:r>
            <a:endParaRPr lang="en-US" sz="3200" b="0" i="0">
              <a:solidFill>
                <a:srgbClr val="000000"/>
              </a:solidFill>
              <a:effectLst/>
              <a:latin typeface="Arial" panose="020B0604020202020204" pitchFamily="34" charset="0"/>
            </a:endParaRPr>
          </a:p>
          <a:p>
            <a:pPr marL="914400" lvl="1" indent="-45720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Pre- and Post-test Scores</a:t>
            </a:r>
            <a:r>
              <a:rPr lang="en-US" sz="3200" b="0" i="0">
                <a:solidFill>
                  <a:srgbClr val="000000"/>
                </a:solidFill>
                <a:effectLst/>
                <a:latin typeface="Calibri" panose="020F0502020204030204" pitchFamily="34" charset="0"/>
              </a:rPr>
              <a:t>​</a:t>
            </a:r>
            <a:endParaRPr lang="en-US" sz="3200" b="0" i="0">
              <a:solidFill>
                <a:srgbClr val="000000"/>
              </a:solidFill>
              <a:effectLst/>
              <a:latin typeface="Arial" panose="020B0604020202020204" pitchFamily="34" charset="0"/>
            </a:endParaRPr>
          </a:p>
          <a:p>
            <a:pPr marL="914400" lvl="1" indent="-45720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Curriculum start and end date</a:t>
            </a:r>
            <a:r>
              <a:rPr lang="en-US" sz="3200" b="0" i="0">
                <a:solidFill>
                  <a:srgbClr val="000000"/>
                </a:solidFill>
                <a:effectLst/>
                <a:latin typeface="Calibri" panose="020F0502020204030204" pitchFamily="34" charset="0"/>
              </a:rPr>
              <a:t>​</a:t>
            </a:r>
            <a:endParaRPr lang="en-US" sz="3200" b="0" i="0">
              <a:solidFill>
                <a:srgbClr val="000000"/>
              </a:solidFill>
              <a:effectLst/>
              <a:latin typeface="Arial" panose="020B0604020202020204" pitchFamily="34" charset="0"/>
            </a:endParaRPr>
          </a:p>
          <a:p>
            <a:pPr marL="914400" lvl="1" indent="-45720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Physical Activity Challenge data (tentatively) </a:t>
            </a:r>
            <a:endParaRPr lang="en-US" sz="3200"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337252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57301410-3D43-9FC0-3AFF-3FC5E7F2AC98}"/>
              </a:ext>
            </a:extLst>
          </p:cNvPr>
          <p:cNvSpPr txBox="1"/>
          <p:nvPr/>
        </p:nvSpPr>
        <p:spPr>
          <a:xfrm>
            <a:off x="2523153" y="364125"/>
            <a:ext cx="6227064" cy="584775"/>
          </a:xfrm>
          <a:prstGeom prst="rect">
            <a:avLst/>
          </a:prstGeom>
          <a:noFill/>
        </p:spPr>
        <p:txBody>
          <a:bodyPr wrap="square">
            <a:spAutoFit/>
          </a:bodyPr>
          <a:lstStyle/>
          <a:p>
            <a:r>
              <a:rPr lang="en-US" sz="3200" b="1" i="0">
                <a:solidFill>
                  <a:schemeClr val="accent6">
                    <a:lumMod val="50000"/>
                  </a:schemeClr>
                </a:solidFill>
                <a:effectLst/>
                <a:latin typeface="Libre Baskerville" panose="02000000000000000000" pitchFamily="2" charset="0"/>
              </a:rPr>
              <a:t>Data Tracking Spreadsheet</a:t>
            </a:r>
            <a:endParaRPr lang="en-US" sz="3200">
              <a:solidFill>
                <a:schemeClr val="accent6">
                  <a:lumMod val="50000"/>
                </a:schemeClr>
              </a:solidFill>
              <a:latin typeface="Libre Baskerville" panose="02000000000000000000" pitchFamily="2" charset="0"/>
            </a:endParaRPr>
          </a:p>
        </p:txBody>
      </p:sp>
      <p:sp>
        <p:nvSpPr>
          <p:cNvPr id="5" name="TextBox 4">
            <a:extLst>
              <a:ext uri="{FF2B5EF4-FFF2-40B4-BE49-F238E27FC236}">
                <a16:creationId xmlns:a16="http://schemas.microsoft.com/office/drawing/2014/main" id="{0510B040-0B41-8AAE-14FD-0E092FF1519D}"/>
              </a:ext>
            </a:extLst>
          </p:cNvPr>
          <p:cNvSpPr txBox="1"/>
          <p:nvPr/>
        </p:nvSpPr>
        <p:spPr>
          <a:xfrm>
            <a:off x="6276194" y="2263885"/>
            <a:ext cx="5738004" cy="1938992"/>
          </a:xfrm>
          <a:prstGeom prst="rect">
            <a:avLst/>
          </a:prstGeom>
          <a:noFill/>
        </p:spPr>
        <p:txBody>
          <a:bodyPr wrap="square" lIns="91440" tIns="45720" rIns="91440" bIns="45720" anchor="t">
            <a:spAutoFit/>
          </a:bodyPr>
          <a:lstStyle/>
          <a:p>
            <a:r>
              <a:rPr lang="en-US" sz="2400">
                <a:solidFill>
                  <a:srgbClr val="000000"/>
                </a:solidFill>
                <a:latin typeface="Calibri"/>
                <a:ea typeface="Calibri"/>
                <a:cs typeface="Calibri"/>
              </a:rPr>
              <a:t>We have created a spreadsheet with tabs for each month for you to track the Club-wide daily physical activity. The first tab of the spreadsheet will auto-calculate the totals required for the online reporting site.</a:t>
            </a:r>
            <a:endParaRPr lang="en-US"/>
          </a:p>
        </p:txBody>
      </p:sp>
      <p:pic>
        <p:nvPicPr>
          <p:cNvPr id="2" name="Picture 1" descr="A screenshot of a spreadsheet&#10;&#10;Description automatically generated">
            <a:extLst>
              <a:ext uri="{FF2B5EF4-FFF2-40B4-BE49-F238E27FC236}">
                <a16:creationId xmlns:a16="http://schemas.microsoft.com/office/drawing/2014/main" id="{3254573E-885C-B26D-CE7D-58AB84A14B81}"/>
              </a:ext>
            </a:extLst>
          </p:cNvPr>
          <p:cNvPicPr>
            <a:picLocks noChangeAspect="1"/>
          </p:cNvPicPr>
          <p:nvPr/>
        </p:nvPicPr>
        <p:blipFill>
          <a:blip r:embed="rId6"/>
          <a:stretch>
            <a:fillRect/>
          </a:stretch>
        </p:blipFill>
        <p:spPr>
          <a:xfrm>
            <a:off x="497457" y="2154285"/>
            <a:ext cx="5546784" cy="4274713"/>
          </a:xfrm>
          <a:prstGeom prst="rect">
            <a:avLst/>
          </a:prstGeom>
          <a:ln>
            <a:solidFill>
              <a:srgbClr val="7030A0"/>
            </a:solidFill>
          </a:ln>
        </p:spPr>
      </p:pic>
      <p:pic>
        <p:nvPicPr>
          <p:cNvPr id="4" name="Picture 3" descr="A screenshot of a table&#10;&#10;Description automatically generated">
            <a:extLst>
              <a:ext uri="{FF2B5EF4-FFF2-40B4-BE49-F238E27FC236}">
                <a16:creationId xmlns:a16="http://schemas.microsoft.com/office/drawing/2014/main" id="{44BB9AE8-4EC7-BE0F-A62C-57CCA94BC7FD}"/>
              </a:ext>
            </a:extLst>
          </p:cNvPr>
          <p:cNvPicPr>
            <a:picLocks noChangeAspect="1"/>
          </p:cNvPicPr>
          <p:nvPr/>
        </p:nvPicPr>
        <p:blipFill>
          <a:blip r:embed="rId7"/>
          <a:stretch>
            <a:fillRect/>
          </a:stretch>
        </p:blipFill>
        <p:spPr>
          <a:xfrm>
            <a:off x="5112590" y="4292669"/>
            <a:ext cx="6912633" cy="2082662"/>
          </a:xfrm>
          <a:prstGeom prst="rect">
            <a:avLst/>
          </a:prstGeom>
          <a:ln>
            <a:solidFill>
              <a:srgbClr val="00B050"/>
            </a:solidFill>
          </a:ln>
        </p:spPr>
      </p:pic>
      <p:sp>
        <p:nvSpPr>
          <p:cNvPr id="11" name="TextBox 10">
            <a:extLst>
              <a:ext uri="{FF2B5EF4-FFF2-40B4-BE49-F238E27FC236}">
                <a16:creationId xmlns:a16="http://schemas.microsoft.com/office/drawing/2014/main" id="{FC6890F0-7B59-AE44-32F1-25F21FCCC5D9}"/>
              </a:ext>
            </a:extLst>
          </p:cNvPr>
          <p:cNvSpPr txBox="1"/>
          <p:nvPr/>
        </p:nvSpPr>
        <p:spPr>
          <a:xfrm>
            <a:off x="-20127" y="1374475"/>
            <a:ext cx="122035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Segoe UI"/>
              </a:rPr>
              <a:t>Question 10. Daily Activity Summary​</a:t>
            </a:r>
          </a:p>
          <a:p>
            <a:pPr algn="ctr"/>
            <a:r>
              <a:rPr lang="en-US" sz="2400">
                <a:solidFill>
                  <a:srgbClr val="FF0000"/>
                </a:solidFill>
                <a:cs typeface="Segoe UI"/>
              </a:rPr>
              <a:t>You will only enter the summary data for each month, not the daily data as you have in the past.</a:t>
            </a:r>
          </a:p>
        </p:txBody>
      </p:sp>
    </p:spTree>
    <p:extLst>
      <p:ext uri="{BB962C8B-B14F-4D97-AF65-F5344CB8AC3E}">
        <p14:creationId xmlns:p14="http://schemas.microsoft.com/office/powerpoint/2010/main" val="488522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9879"/>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78FF1E53-69BF-4A95-4594-9D41042FD44D}"/>
              </a:ext>
            </a:extLst>
          </p:cNvPr>
          <p:cNvSpPr txBox="1"/>
          <p:nvPr/>
        </p:nvSpPr>
        <p:spPr>
          <a:xfrm>
            <a:off x="2523153" y="299195"/>
            <a:ext cx="6227064" cy="646331"/>
          </a:xfrm>
          <a:prstGeom prst="rect">
            <a:avLst/>
          </a:prstGeom>
          <a:noFill/>
        </p:spPr>
        <p:txBody>
          <a:bodyPr wrap="square" lIns="91440" tIns="45720" rIns="91440" bIns="45720" anchor="t">
            <a:spAutoFit/>
          </a:bodyPr>
          <a:lstStyle/>
          <a:p>
            <a:r>
              <a:rPr lang="en-US" sz="3600" b="1" i="0" u="none" strike="noStrike">
                <a:solidFill>
                  <a:schemeClr val="accent6">
                    <a:lumMod val="50000"/>
                  </a:schemeClr>
                </a:solidFill>
                <a:effectLst/>
                <a:latin typeface="Libre Baskerville"/>
              </a:rPr>
              <a:t>Program</a:t>
            </a:r>
            <a:r>
              <a:rPr lang="en-US" sz="3600" b="1">
                <a:solidFill>
                  <a:schemeClr val="accent6">
                    <a:lumMod val="50000"/>
                  </a:schemeClr>
                </a:solidFill>
                <a:latin typeface="Libre Baskerville"/>
              </a:rPr>
              <a:t> Reporting</a:t>
            </a:r>
            <a:endParaRPr lang="en-US" sz="3600">
              <a:solidFill>
                <a:schemeClr val="accent6">
                  <a:lumMod val="50000"/>
                </a:schemeClr>
              </a:solidFill>
              <a:latin typeface="Libre Baskerville"/>
            </a:endParaRPr>
          </a:p>
        </p:txBody>
      </p:sp>
      <p:sp>
        <p:nvSpPr>
          <p:cNvPr id="5" name="TextBox 4">
            <a:extLst>
              <a:ext uri="{FF2B5EF4-FFF2-40B4-BE49-F238E27FC236}">
                <a16:creationId xmlns:a16="http://schemas.microsoft.com/office/drawing/2014/main" id="{DE04B09B-D8AF-7839-588D-1DA4FE924BF6}"/>
              </a:ext>
            </a:extLst>
          </p:cNvPr>
          <p:cNvSpPr txBox="1"/>
          <p:nvPr/>
        </p:nvSpPr>
        <p:spPr>
          <a:xfrm>
            <a:off x="1307848" y="3298256"/>
            <a:ext cx="6227064" cy="584775"/>
          </a:xfrm>
          <a:prstGeom prst="rect">
            <a:avLst/>
          </a:prstGeom>
          <a:noFill/>
        </p:spPr>
        <p:txBody>
          <a:bodyPr wrap="square" lIns="91440" tIns="45720" rIns="91440" bIns="45720" anchor="t">
            <a:spAutoFit/>
          </a:bodyPr>
          <a:lstStyle/>
          <a:p>
            <a:pPr marL="457200" indent="-457200" algn="l" rtl="0" fontAlgn="base">
              <a:buFont typeface="Wingdings" panose="05000000000000000000" pitchFamily="2" charset="2"/>
              <a:buChar char="Ø"/>
            </a:pPr>
            <a:endParaRPr lang="en-US" sz="3200" b="0" i="0">
              <a:solidFill>
                <a:srgbClr val="000000"/>
              </a:solidFill>
              <a:effectLst/>
              <a:latin typeface="Calibri"/>
              <a:cs typeface="Calibri"/>
            </a:endParaRPr>
          </a:p>
        </p:txBody>
      </p:sp>
      <p:pic>
        <p:nvPicPr>
          <p:cNvPr id="2" name="Picture 1" descr="A screenshot of a computer&#10;&#10;Description automatically generated">
            <a:extLst>
              <a:ext uri="{FF2B5EF4-FFF2-40B4-BE49-F238E27FC236}">
                <a16:creationId xmlns:a16="http://schemas.microsoft.com/office/drawing/2014/main" id="{649BA900-71A6-62D3-6ED9-47D121E3642F}"/>
              </a:ext>
            </a:extLst>
          </p:cNvPr>
          <p:cNvPicPr>
            <a:picLocks noChangeAspect="1"/>
          </p:cNvPicPr>
          <p:nvPr/>
        </p:nvPicPr>
        <p:blipFill>
          <a:blip r:embed="rId6"/>
          <a:stretch>
            <a:fillRect/>
          </a:stretch>
        </p:blipFill>
        <p:spPr>
          <a:xfrm>
            <a:off x="382440" y="2443619"/>
            <a:ext cx="11585274" cy="1366915"/>
          </a:xfrm>
          <a:prstGeom prst="rect">
            <a:avLst/>
          </a:prstGeom>
        </p:spPr>
      </p:pic>
      <p:pic>
        <p:nvPicPr>
          <p:cNvPr id="4" name="Picture 3" descr="A screenshot of a number&#10;&#10;Description automatically generated">
            <a:extLst>
              <a:ext uri="{FF2B5EF4-FFF2-40B4-BE49-F238E27FC236}">
                <a16:creationId xmlns:a16="http://schemas.microsoft.com/office/drawing/2014/main" id="{5D2E7A2B-110A-1E69-C8F1-396AE9DE169D}"/>
              </a:ext>
            </a:extLst>
          </p:cNvPr>
          <p:cNvPicPr>
            <a:picLocks noChangeAspect="1"/>
          </p:cNvPicPr>
          <p:nvPr/>
        </p:nvPicPr>
        <p:blipFill>
          <a:blip r:embed="rId7"/>
          <a:stretch>
            <a:fillRect/>
          </a:stretch>
        </p:blipFill>
        <p:spPr>
          <a:xfrm>
            <a:off x="2366513" y="5064114"/>
            <a:ext cx="6409426" cy="1445545"/>
          </a:xfrm>
          <a:prstGeom prst="rect">
            <a:avLst/>
          </a:prstGeom>
        </p:spPr>
      </p:pic>
      <p:cxnSp>
        <p:nvCxnSpPr>
          <p:cNvPr id="10" name="Straight Arrow Connector 9">
            <a:extLst>
              <a:ext uri="{FF2B5EF4-FFF2-40B4-BE49-F238E27FC236}">
                <a16:creationId xmlns:a16="http://schemas.microsoft.com/office/drawing/2014/main" id="{1BF2ECEC-E9A0-BF2E-8D88-030A44D0C068}"/>
              </a:ext>
            </a:extLst>
          </p:cNvPr>
          <p:cNvCxnSpPr>
            <a:cxnSpLocks/>
          </p:cNvCxnSpPr>
          <p:nvPr/>
        </p:nvCxnSpPr>
        <p:spPr>
          <a:xfrm flipV="1">
            <a:off x="8301326" y="3754537"/>
            <a:ext cx="2237515" cy="1264718"/>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BA6697FD-7393-ABD8-5988-D617DEC8BC43}"/>
              </a:ext>
            </a:extLst>
          </p:cNvPr>
          <p:cNvCxnSpPr>
            <a:cxnSpLocks/>
          </p:cNvCxnSpPr>
          <p:nvPr/>
        </p:nvCxnSpPr>
        <p:spPr>
          <a:xfrm flipV="1">
            <a:off x="6004062" y="3418702"/>
            <a:ext cx="4480787" cy="1629309"/>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18288DFF-E11C-ABA9-22E0-BCD26A71EE82}"/>
              </a:ext>
            </a:extLst>
          </p:cNvPr>
          <p:cNvCxnSpPr>
            <a:cxnSpLocks/>
          </p:cNvCxnSpPr>
          <p:nvPr/>
        </p:nvCxnSpPr>
        <p:spPr>
          <a:xfrm flipV="1">
            <a:off x="4675740" y="3124802"/>
            <a:ext cx="5791214" cy="1877558"/>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40F07B28-941F-981A-DF7A-7252ED41366D}"/>
              </a:ext>
            </a:extLst>
          </p:cNvPr>
          <p:cNvCxnSpPr>
            <a:cxnSpLocks/>
          </p:cNvCxnSpPr>
          <p:nvPr/>
        </p:nvCxnSpPr>
        <p:spPr>
          <a:xfrm flipV="1">
            <a:off x="3975100" y="2806402"/>
            <a:ext cx="6596013" cy="2270363"/>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75034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78FF1E53-69BF-4A95-4594-9D41042FD44D}"/>
              </a:ext>
            </a:extLst>
          </p:cNvPr>
          <p:cNvSpPr txBox="1"/>
          <p:nvPr/>
        </p:nvSpPr>
        <p:spPr>
          <a:xfrm>
            <a:off x="2523153" y="299195"/>
            <a:ext cx="6227064" cy="584775"/>
          </a:xfrm>
          <a:prstGeom prst="rect">
            <a:avLst/>
          </a:prstGeom>
          <a:noFill/>
        </p:spPr>
        <p:txBody>
          <a:bodyPr wrap="square" lIns="91440" tIns="45720" rIns="91440" bIns="45720" anchor="t">
            <a:spAutoFit/>
          </a:bodyPr>
          <a:lstStyle/>
          <a:p>
            <a:r>
              <a:rPr lang="en-US" sz="3200" b="1">
                <a:solidFill>
                  <a:schemeClr val="accent6">
                    <a:lumMod val="50000"/>
                  </a:schemeClr>
                </a:solidFill>
                <a:latin typeface="Libre Baskerville"/>
              </a:rPr>
              <a:t>Quarterly Program Report</a:t>
            </a:r>
            <a:endParaRPr lang="en-US" sz="3200">
              <a:solidFill>
                <a:schemeClr val="accent6">
                  <a:lumMod val="50000"/>
                </a:schemeClr>
              </a:solidFill>
              <a:latin typeface="Libre Baskerville" panose="02000000000000000000" pitchFamily="2" charset="0"/>
            </a:endParaRPr>
          </a:p>
        </p:txBody>
      </p:sp>
      <p:sp>
        <p:nvSpPr>
          <p:cNvPr id="5" name="TextBox 4">
            <a:extLst>
              <a:ext uri="{FF2B5EF4-FFF2-40B4-BE49-F238E27FC236}">
                <a16:creationId xmlns:a16="http://schemas.microsoft.com/office/drawing/2014/main" id="{DE04B09B-D8AF-7839-588D-1DA4FE924BF6}"/>
              </a:ext>
            </a:extLst>
          </p:cNvPr>
          <p:cNvSpPr txBox="1"/>
          <p:nvPr/>
        </p:nvSpPr>
        <p:spPr>
          <a:xfrm>
            <a:off x="1307848" y="3298256"/>
            <a:ext cx="6227064" cy="584775"/>
          </a:xfrm>
          <a:prstGeom prst="rect">
            <a:avLst/>
          </a:prstGeom>
          <a:noFill/>
        </p:spPr>
        <p:txBody>
          <a:bodyPr wrap="square" lIns="91440" tIns="45720" rIns="91440" bIns="45720" anchor="t">
            <a:spAutoFit/>
          </a:bodyPr>
          <a:lstStyle/>
          <a:p>
            <a:pPr marL="457200" indent="-457200" algn="l" rtl="0" fontAlgn="base">
              <a:buFont typeface="Wingdings" panose="05000000000000000000" pitchFamily="2" charset="2"/>
              <a:buChar char="Ø"/>
            </a:pPr>
            <a:endParaRPr lang="en-US" sz="3200" b="0" i="0">
              <a:solidFill>
                <a:srgbClr val="000000"/>
              </a:solidFill>
              <a:effectLst/>
              <a:latin typeface="Calibri"/>
              <a:cs typeface="Calibri"/>
            </a:endParaRPr>
          </a:p>
        </p:txBody>
      </p:sp>
      <p:sp>
        <p:nvSpPr>
          <p:cNvPr id="2" name="TextBox 1">
            <a:extLst>
              <a:ext uri="{FF2B5EF4-FFF2-40B4-BE49-F238E27FC236}">
                <a16:creationId xmlns:a16="http://schemas.microsoft.com/office/drawing/2014/main" id="{39B0F092-A84F-2084-25F7-A758BC63404E}"/>
              </a:ext>
            </a:extLst>
          </p:cNvPr>
          <p:cNvSpPr txBox="1"/>
          <p:nvPr/>
        </p:nvSpPr>
        <p:spPr>
          <a:xfrm>
            <a:off x="253042" y="1518249"/>
            <a:ext cx="11599651"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cs typeface="Segoe UI"/>
              </a:rPr>
              <a:t>Implementation Tab</a:t>
            </a:r>
            <a:r>
              <a:rPr lang="en-US" sz="4400">
                <a:cs typeface="Segoe UI"/>
              </a:rPr>
              <a:t>​</a:t>
            </a:r>
          </a:p>
          <a:p>
            <a:pPr algn="ctr"/>
            <a:r>
              <a:rPr lang="en-US" sz="2400">
                <a:cs typeface="Segoe UI"/>
              </a:rPr>
              <a:t>​</a:t>
            </a:r>
          </a:p>
          <a:p>
            <a:pPr marL="571500" indent="-571500">
              <a:buChar char="•"/>
            </a:pPr>
            <a:r>
              <a:rPr lang="en-US" sz="3600">
                <a:solidFill>
                  <a:srgbClr val="040000"/>
                </a:solidFill>
                <a:cs typeface="Arial"/>
              </a:rPr>
              <a:t>You will only enter data into this tab if you </a:t>
            </a:r>
            <a:r>
              <a:rPr lang="en-US" sz="3600" b="1" i="1">
                <a:solidFill>
                  <a:srgbClr val="040000"/>
                </a:solidFill>
                <a:cs typeface="Arial"/>
              </a:rPr>
              <a:t>completed</a:t>
            </a:r>
            <a:r>
              <a:rPr lang="en-US" sz="3600">
                <a:solidFill>
                  <a:srgbClr val="040000"/>
                </a:solidFill>
                <a:cs typeface="Arial"/>
              </a:rPr>
              <a:t>  the T.R.A.I.L. curriculum implementation during this reporting period. ​</a:t>
            </a:r>
          </a:p>
          <a:p>
            <a:pPr marL="571500" indent="-571500">
              <a:buChar char="•"/>
            </a:pPr>
            <a:r>
              <a:rPr lang="en-US" sz="3600">
                <a:solidFill>
                  <a:srgbClr val="040000"/>
                </a:solidFill>
                <a:cs typeface="Arial"/>
              </a:rPr>
              <a:t>If T.R.A.I.L. curriculum implementation spanned two reporting periods, wait until the latter period to report on the Implementation Tab.</a:t>
            </a:r>
          </a:p>
        </p:txBody>
      </p:sp>
    </p:spTree>
    <p:extLst>
      <p:ext uri="{BB962C8B-B14F-4D97-AF65-F5344CB8AC3E}">
        <p14:creationId xmlns:p14="http://schemas.microsoft.com/office/powerpoint/2010/main" val="2276956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78FF1E53-69BF-4A95-4594-9D41042FD44D}"/>
              </a:ext>
            </a:extLst>
          </p:cNvPr>
          <p:cNvSpPr txBox="1"/>
          <p:nvPr/>
        </p:nvSpPr>
        <p:spPr>
          <a:xfrm>
            <a:off x="2523153" y="299195"/>
            <a:ext cx="6227064" cy="584775"/>
          </a:xfrm>
          <a:prstGeom prst="rect">
            <a:avLst/>
          </a:prstGeom>
          <a:noFill/>
        </p:spPr>
        <p:txBody>
          <a:bodyPr wrap="square" lIns="91440" tIns="45720" rIns="91440" bIns="45720" anchor="t">
            <a:spAutoFit/>
          </a:bodyPr>
          <a:lstStyle/>
          <a:p>
            <a:r>
              <a:rPr lang="en-US" sz="3200" b="1">
                <a:solidFill>
                  <a:schemeClr val="accent6">
                    <a:lumMod val="50000"/>
                  </a:schemeClr>
                </a:solidFill>
                <a:latin typeface="Libre Baskerville"/>
              </a:rPr>
              <a:t>Quarterly Program Report</a:t>
            </a:r>
            <a:endParaRPr lang="en-US" sz="3200">
              <a:solidFill>
                <a:schemeClr val="accent6">
                  <a:lumMod val="50000"/>
                </a:schemeClr>
              </a:solidFill>
              <a:latin typeface="Libre Baskerville" panose="02000000000000000000" pitchFamily="2" charset="0"/>
            </a:endParaRPr>
          </a:p>
        </p:txBody>
      </p:sp>
      <p:sp>
        <p:nvSpPr>
          <p:cNvPr id="5" name="TextBox 4">
            <a:extLst>
              <a:ext uri="{FF2B5EF4-FFF2-40B4-BE49-F238E27FC236}">
                <a16:creationId xmlns:a16="http://schemas.microsoft.com/office/drawing/2014/main" id="{DE04B09B-D8AF-7839-588D-1DA4FE924BF6}"/>
              </a:ext>
            </a:extLst>
          </p:cNvPr>
          <p:cNvSpPr txBox="1"/>
          <p:nvPr/>
        </p:nvSpPr>
        <p:spPr>
          <a:xfrm>
            <a:off x="1307848" y="3298256"/>
            <a:ext cx="6227064" cy="584775"/>
          </a:xfrm>
          <a:prstGeom prst="rect">
            <a:avLst/>
          </a:prstGeom>
          <a:noFill/>
        </p:spPr>
        <p:txBody>
          <a:bodyPr wrap="square" lIns="91440" tIns="45720" rIns="91440" bIns="45720" anchor="t">
            <a:spAutoFit/>
          </a:bodyPr>
          <a:lstStyle/>
          <a:p>
            <a:pPr marL="457200" indent="-457200" algn="l" rtl="0" fontAlgn="base">
              <a:buFont typeface="Wingdings" panose="05000000000000000000" pitchFamily="2" charset="2"/>
              <a:buChar char="Ø"/>
            </a:pPr>
            <a:endParaRPr lang="en-US" sz="3200" b="0" i="0">
              <a:solidFill>
                <a:srgbClr val="000000"/>
              </a:solidFill>
              <a:effectLst/>
              <a:latin typeface="Calibri"/>
              <a:cs typeface="Calibri"/>
            </a:endParaRPr>
          </a:p>
        </p:txBody>
      </p:sp>
      <p:sp>
        <p:nvSpPr>
          <p:cNvPr id="2" name="TextBox 1">
            <a:extLst>
              <a:ext uri="{FF2B5EF4-FFF2-40B4-BE49-F238E27FC236}">
                <a16:creationId xmlns:a16="http://schemas.microsoft.com/office/drawing/2014/main" id="{39B0F092-A84F-2084-25F7-A758BC63404E}"/>
              </a:ext>
            </a:extLst>
          </p:cNvPr>
          <p:cNvSpPr txBox="1"/>
          <p:nvPr/>
        </p:nvSpPr>
        <p:spPr>
          <a:xfrm>
            <a:off x="296174" y="1719532"/>
            <a:ext cx="1159965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000000"/>
                </a:solidFill>
                <a:ea typeface="Calibri"/>
                <a:cs typeface="Calibri"/>
              </a:rPr>
              <a:t>You are not required to use this spreadsheet to track participation and data, however you must have this information saved on file to back up the summary data you submit through the online reporting site. </a:t>
            </a:r>
            <a:endParaRPr lang="en-US"/>
          </a:p>
        </p:txBody>
      </p:sp>
      <p:pic>
        <p:nvPicPr>
          <p:cNvPr id="4" name="Picture 3" descr="A screenshot of a computer&#10;&#10;Description automatically generated">
            <a:extLst>
              <a:ext uri="{FF2B5EF4-FFF2-40B4-BE49-F238E27FC236}">
                <a16:creationId xmlns:a16="http://schemas.microsoft.com/office/drawing/2014/main" id="{A0B32088-BEA9-2829-4F39-45FF0F2B2CC8}"/>
              </a:ext>
            </a:extLst>
          </p:cNvPr>
          <p:cNvPicPr>
            <a:picLocks noChangeAspect="1"/>
          </p:cNvPicPr>
          <p:nvPr/>
        </p:nvPicPr>
        <p:blipFill>
          <a:blip r:embed="rId6"/>
          <a:stretch>
            <a:fillRect/>
          </a:stretch>
        </p:blipFill>
        <p:spPr>
          <a:xfrm>
            <a:off x="454325" y="2420510"/>
            <a:ext cx="10578859" cy="1456265"/>
          </a:xfrm>
          <a:prstGeom prst="rect">
            <a:avLst/>
          </a:prstGeom>
        </p:spPr>
      </p:pic>
      <p:pic>
        <p:nvPicPr>
          <p:cNvPr id="10" name="Picture 9" descr="A white sheet of paper with black text&#10;&#10;Description automatically generated">
            <a:extLst>
              <a:ext uri="{FF2B5EF4-FFF2-40B4-BE49-F238E27FC236}">
                <a16:creationId xmlns:a16="http://schemas.microsoft.com/office/drawing/2014/main" id="{C525E439-EEE2-0B13-701F-A5F01A7031D1}"/>
              </a:ext>
            </a:extLst>
          </p:cNvPr>
          <p:cNvPicPr>
            <a:picLocks noChangeAspect="1"/>
          </p:cNvPicPr>
          <p:nvPr/>
        </p:nvPicPr>
        <p:blipFill>
          <a:blip r:embed="rId7"/>
          <a:stretch>
            <a:fillRect/>
          </a:stretch>
        </p:blipFill>
        <p:spPr>
          <a:xfrm>
            <a:off x="166777" y="3437088"/>
            <a:ext cx="7085162" cy="3233106"/>
          </a:xfrm>
          <a:prstGeom prst="rect">
            <a:avLst/>
          </a:prstGeom>
        </p:spPr>
      </p:pic>
      <p:sp>
        <p:nvSpPr>
          <p:cNvPr id="11" name="TextBox 10">
            <a:extLst>
              <a:ext uri="{FF2B5EF4-FFF2-40B4-BE49-F238E27FC236}">
                <a16:creationId xmlns:a16="http://schemas.microsoft.com/office/drawing/2014/main" id="{85898EAF-C857-022F-96CD-B8F9114C7134}"/>
              </a:ext>
            </a:extLst>
          </p:cNvPr>
          <p:cNvSpPr txBox="1"/>
          <p:nvPr/>
        </p:nvSpPr>
        <p:spPr>
          <a:xfrm>
            <a:off x="7427344" y="4221192"/>
            <a:ext cx="416655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ea typeface="Calibri"/>
                <a:cs typeface="Calibri"/>
              </a:rPr>
              <a:t>You are not required to use this spreadsheet to track participation and data, however you must have this information saved on file to back up the summary data you submit through the online reporting site. </a:t>
            </a:r>
            <a:endParaRPr lang="en-US">
              <a:ea typeface="Calibri" panose="020F0502020204030204"/>
              <a:cs typeface="Calibri" panose="020F0502020204030204"/>
            </a:endParaRPr>
          </a:p>
        </p:txBody>
      </p:sp>
      <p:sp>
        <p:nvSpPr>
          <p:cNvPr id="16" name="TextBox 15">
            <a:extLst>
              <a:ext uri="{FF2B5EF4-FFF2-40B4-BE49-F238E27FC236}">
                <a16:creationId xmlns:a16="http://schemas.microsoft.com/office/drawing/2014/main" id="{DD0E9D2D-BE28-4392-4253-0A3C974B85BE}"/>
              </a:ext>
            </a:extLst>
          </p:cNvPr>
          <p:cNvSpPr txBox="1"/>
          <p:nvPr/>
        </p:nvSpPr>
        <p:spPr>
          <a:xfrm>
            <a:off x="4738777" y="1360098"/>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Calibri"/>
                <a:cs typeface="Calibri"/>
              </a:rPr>
              <a:t>Implementation Tab</a:t>
            </a:r>
            <a:endParaRPr lang="en-US" b="1"/>
          </a:p>
        </p:txBody>
      </p:sp>
    </p:spTree>
    <p:extLst>
      <p:ext uri="{BB962C8B-B14F-4D97-AF65-F5344CB8AC3E}">
        <p14:creationId xmlns:p14="http://schemas.microsoft.com/office/powerpoint/2010/main" val="3497106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78FF1E53-69BF-4A95-4594-9D41042FD44D}"/>
              </a:ext>
            </a:extLst>
          </p:cNvPr>
          <p:cNvSpPr txBox="1"/>
          <p:nvPr/>
        </p:nvSpPr>
        <p:spPr>
          <a:xfrm>
            <a:off x="2523153" y="299195"/>
            <a:ext cx="6227064" cy="584775"/>
          </a:xfrm>
          <a:prstGeom prst="rect">
            <a:avLst/>
          </a:prstGeom>
          <a:noFill/>
        </p:spPr>
        <p:txBody>
          <a:bodyPr wrap="square" lIns="91440" tIns="45720" rIns="91440" bIns="45720" anchor="t">
            <a:spAutoFit/>
          </a:bodyPr>
          <a:lstStyle/>
          <a:p>
            <a:r>
              <a:rPr lang="en-US" sz="3200" b="1">
                <a:solidFill>
                  <a:schemeClr val="accent6">
                    <a:lumMod val="50000"/>
                  </a:schemeClr>
                </a:solidFill>
                <a:latin typeface="Libre Baskerville"/>
              </a:rPr>
              <a:t>Quarterly Program Report</a:t>
            </a:r>
            <a:endParaRPr lang="en-US" sz="3200">
              <a:solidFill>
                <a:schemeClr val="accent6">
                  <a:lumMod val="50000"/>
                </a:schemeClr>
              </a:solidFill>
              <a:latin typeface="Libre Baskerville" panose="02000000000000000000" pitchFamily="2" charset="0"/>
            </a:endParaRPr>
          </a:p>
        </p:txBody>
      </p:sp>
      <p:sp>
        <p:nvSpPr>
          <p:cNvPr id="5" name="TextBox 4">
            <a:extLst>
              <a:ext uri="{FF2B5EF4-FFF2-40B4-BE49-F238E27FC236}">
                <a16:creationId xmlns:a16="http://schemas.microsoft.com/office/drawing/2014/main" id="{DE04B09B-D8AF-7839-588D-1DA4FE924BF6}"/>
              </a:ext>
            </a:extLst>
          </p:cNvPr>
          <p:cNvSpPr txBox="1"/>
          <p:nvPr/>
        </p:nvSpPr>
        <p:spPr>
          <a:xfrm>
            <a:off x="1307848" y="3298256"/>
            <a:ext cx="6227064" cy="584775"/>
          </a:xfrm>
          <a:prstGeom prst="rect">
            <a:avLst/>
          </a:prstGeom>
          <a:noFill/>
        </p:spPr>
        <p:txBody>
          <a:bodyPr wrap="square" lIns="91440" tIns="45720" rIns="91440" bIns="45720" anchor="t">
            <a:spAutoFit/>
          </a:bodyPr>
          <a:lstStyle/>
          <a:p>
            <a:pPr marL="457200" indent="-457200" algn="l" rtl="0" fontAlgn="base">
              <a:buFont typeface="Wingdings" panose="05000000000000000000" pitchFamily="2" charset="2"/>
              <a:buChar char="Ø"/>
            </a:pPr>
            <a:endParaRPr lang="en-US" sz="3200" b="0" i="0">
              <a:solidFill>
                <a:srgbClr val="000000"/>
              </a:solidFill>
              <a:effectLst/>
              <a:latin typeface="Calibri"/>
              <a:ea typeface="Calibri"/>
              <a:cs typeface="Calibri"/>
            </a:endParaRPr>
          </a:p>
        </p:txBody>
      </p:sp>
      <p:pic>
        <p:nvPicPr>
          <p:cNvPr id="2" name="Picture 1" descr="A screenshot of a computer&#10;&#10;Description automatically generated">
            <a:extLst>
              <a:ext uri="{FF2B5EF4-FFF2-40B4-BE49-F238E27FC236}">
                <a16:creationId xmlns:a16="http://schemas.microsoft.com/office/drawing/2014/main" id="{E77C2021-475A-F2C2-2B04-622E9152006A}"/>
              </a:ext>
            </a:extLst>
          </p:cNvPr>
          <p:cNvPicPr>
            <a:picLocks noChangeAspect="1"/>
          </p:cNvPicPr>
          <p:nvPr/>
        </p:nvPicPr>
        <p:blipFill>
          <a:blip r:embed="rId6"/>
          <a:stretch>
            <a:fillRect/>
          </a:stretch>
        </p:blipFill>
        <p:spPr>
          <a:xfrm>
            <a:off x="468701" y="2092631"/>
            <a:ext cx="5891841" cy="4254246"/>
          </a:xfrm>
          <a:prstGeom prst="rect">
            <a:avLst/>
          </a:prstGeom>
        </p:spPr>
      </p:pic>
      <p:pic>
        <p:nvPicPr>
          <p:cNvPr id="4" name="Picture 3" descr="A screenshot of a spreadsheet&#10;&#10;Description automatically generated">
            <a:extLst>
              <a:ext uri="{FF2B5EF4-FFF2-40B4-BE49-F238E27FC236}">
                <a16:creationId xmlns:a16="http://schemas.microsoft.com/office/drawing/2014/main" id="{9EBB930F-D7D2-5043-240B-6EBC19C888B7}"/>
              </a:ext>
            </a:extLst>
          </p:cNvPr>
          <p:cNvPicPr>
            <a:picLocks noChangeAspect="1"/>
          </p:cNvPicPr>
          <p:nvPr/>
        </p:nvPicPr>
        <p:blipFill>
          <a:blip r:embed="rId7"/>
          <a:stretch>
            <a:fillRect/>
          </a:stretch>
        </p:blipFill>
        <p:spPr>
          <a:xfrm>
            <a:off x="6881004" y="2093926"/>
            <a:ext cx="4712898" cy="1505581"/>
          </a:xfrm>
          <a:prstGeom prst="rect">
            <a:avLst/>
          </a:prstGeom>
        </p:spPr>
      </p:pic>
      <p:sp>
        <p:nvSpPr>
          <p:cNvPr id="10" name="TextBox 9">
            <a:extLst>
              <a:ext uri="{FF2B5EF4-FFF2-40B4-BE49-F238E27FC236}">
                <a16:creationId xmlns:a16="http://schemas.microsoft.com/office/drawing/2014/main" id="{C2867EC8-4F61-A02C-FBDE-90D11ECFBD5B}"/>
              </a:ext>
            </a:extLst>
          </p:cNvPr>
          <p:cNvSpPr txBox="1"/>
          <p:nvPr/>
        </p:nvSpPr>
        <p:spPr>
          <a:xfrm>
            <a:off x="6895381" y="4019910"/>
            <a:ext cx="466976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You will complete questions 1-4 on the Implementation tab using the information tracked on the Youth Profile Spreadsheet.</a:t>
            </a:r>
            <a:endParaRPr lang="en-US"/>
          </a:p>
        </p:txBody>
      </p:sp>
      <p:sp>
        <p:nvSpPr>
          <p:cNvPr id="11" name="TextBox 10">
            <a:extLst>
              <a:ext uri="{FF2B5EF4-FFF2-40B4-BE49-F238E27FC236}">
                <a16:creationId xmlns:a16="http://schemas.microsoft.com/office/drawing/2014/main" id="{38D8FFEB-F8D6-8319-0628-1E21D8A6DC30}"/>
              </a:ext>
            </a:extLst>
          </p:cNvPr>
          <p:cNvSpPr txBox="1"/>
          <p:nvPr/>
        </p:nvSpPr>
        <p:spPr>
          <a:xfrm>
            <a:off x="4911306" y="1489494"/>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Implementation Tab</a:t>
            </a:r>
            <a:endParaRPr lang="en-US" b="1"/>
          </a:p>
        </p:txBody>
      </p:sp>
    </p:spTree>
    <p:extLst>
      <p:ext uri="{BB962C8B-B14F-4D97-AF65-F5344CB8AC3E}">
        <p14:creationId xmlns:p14="http://schemas.microsoft.com/office/powerpoint/2010/main" val="673930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78FF1E53-69BF-4A95-4594-9D41042FD44D}"/>
              </a:ext>
            </a:extLst>
          </p:cNvPr>
          <p:cNvSpPr txBox="1"/>
          <p:nvPr/>
        </p:nvSpPr>
        <p:spPr>
          <a:xfrm>
            <a:off x="2523153" y="299195"/>
            <a:ext cx="6227064" cy="584775"/>
          </a:xfrm>
          <a:prstGeom prst="rect">
            <a:avLst/>
          </a:prstGeom>
          <a:noFill/>
        </p:spPr>
        <p:txBody>
          <a:bodyPr wrap="square" lIns="91440" tIns="45720" rIns="91440" bIns="45720" anchor="t">
            <a:spAutoFit/>
          </a:bodyPr>
          <a:lstStyle/>
          <a:p>
            <a:r>
              <a:rPr lang="en-US" sz="3200" b="1">
                <a:solidFill>
                  <a:schemeClr val="accent6">
                    <a:lumMod val="50000"/>
                  </a:schemeClr>
                </a:solidFill>
                <a:latin typeface="Libre Baskerville"/>
              </a:rPr>
              <a:t>Quarterly Program Report</a:t>
            </a:r>
            <a:endParaRPr lang="en-US" sz="3200">
              <a:solidFill>
                <a:schemeClr val="accent6">
                  <a:lumMod val="50000"/>
                </a:schemeClr>
              </a:solidFill>
              <a:latin typeface="Libre Baskerville" panose="02000000000000000000" pitchFamily="2" charset="0"/>
            </a:endParaRPr>
          </a:p>
        </p:txBody>
      </p:sp>
      <p:sp>
        <p:nvSpPr>
          <p:cNvPr id="5" name="TextBox 4">
            <a:extLst>
              <a:ext uri="{FF2B5EF4-FFF2-40B4-BE49-F238E27FC236}">
                <a16:creationId xmlns:a16="http://schemas.microsoft.com/office/drawing/2014/main" id="{DE04B09B-D8AF-7839-588D-1DA4FE924BF6}"/>
              </a:ext>
            </a:extLst>
          </p:cNvPr>
          <p:cNvSpPr txBox="1"/>
          <p:nvPr/>
        </p:nvSpPr>
        <p:spPr>
          <a:xfrm>
            <a:off x="1307848" y="3298256"/>
            <a:ext cx="6227064" cy="584775"/>
          </a:xfrm>
          <a:prstGeom prst="rect">
            <a:avLst/>
          </a:prstGeom>
          <a:noFill/>
        </p:spPr>
        <p:txBody>
          <a:bodyPr wrap="square" lIns="91440" tIns="45720" rIns="91440" bIns="45720" anchor="t">
            <a:spAutoFit/>
          </a:bodyPr>
          <a:lstStyle/>
          <a:p>
            <a:pPr marL="457200" indent="-457200" algn="l" rtl="0" fontAlgn="base">
              <a:buFont typeface="Wingdings" panose="05000000000000000000" pitchFamily="2" charset="2"/>
              <a:buChar char="Ø"/>
            </a:pPr>
            <a:endParaRPr lang="en-US" sz="3200" b="0" i="0">
              <a:solidFill>
                <a:srgbClr val="000000"/>
              </a:solidFill>
              <a:effectLst/>
              <a:latin typeface="Calibri"/>
              <a:ea typeface="Calibri"/>
              <a:cs typeface="Calibri"/>
            </a:endParaRPr>
          </a:p>
        </p:txBody>
      </p:sp>
      <p:pic>
        <p:nvPicPr>
          <p:cNvPr id="2" name="Picture 1" descr="A screenshot of a test&#10;&#10;Description automatically generated">
            <a:extLst>
              <a:ext uri="{FF2B5EF4-FFF2-40B4-BE49-F238E27FC236}">
                <a16:creationId xmlns:a16="http://schemas.microsoft.com/office/drawing/2014/main" id="{69E67B99-8F36-0856-A203-DBD09D25B74D}"/>
              </a:ext>
            </a:extLst>
          </p:cNvPr>
          <p:cNvPicPr>
            <a:picLocks noChangeAspect="1"/>
          </p:cNvPicPr>
          <p:nvPr/>
        </p:nvPicPr>
        <p:blipFill>
          <a:blip r:embed="rId6"/>
          <a:stretch>
            <a:fillRect/>
          </a:stretch>
        </p:blipFill>
        <p:spPr>
          <a:xfrm>
            <a:off x="4882551" y="2236487"/>
            <a:ext cx="7056407" cy="4426611"/>
          </a:xfrm>
          <a:prstGeom prst="rect">
            <a:avLst/>
          </a:prstGeom>
        </p:spPr>
      </p:pic>
      <p:sp>
        <p:nvSpPr>
          <p:cNvPr id="10" name="Oval 9">
            <a:extLst>
              <a:ext uri="{FF2B5EF4-FFF2-40B4-BE49-F238E27FC236}">
                <a16:creationId xmlns:a16="http://schemas.microsoft.com/office/drawing/2014/main" id="{CD7AD928-94E2-EACA-A571-E1E1A9CA4A88}"/>
              </a:ext>
            </a:extLst>
          </p:cNvPr>
          <p:cNvSpPr/>
          <p:nvPr/>
        </p:nvSpPr>
        <p:spPr>
          <a:xfrm>
            <a:off x="8240112" y="4065493"/>
            <a:ext cx="3047763" cy="1443391"/>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FC2EF97F-1DCC-AE56-E05B-1692DC0DEA58}"/>
              </a:ext>
            </a:extLst>
          </p:cNvPr>
          <p:cNvSpPr txBox="1"/>
          <p:nvPr/>
        </p:nvSpPr>
        <p:spPr>
          <a:xfrm>
            <a:off x="281797" y="1820174"/>
            <a:ext cx="4310332"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cs typeface="Arial"/>
              </a:rPr>
              <a:t>Pre and Post test​</a:t>
            </a:r>
            <a:endParaRPr lang="en-US" sz="2200">
              <a:ea typeface="Calibri"/>
              <a:cs typeface="Arial"/>
            </a:endParaRPr>
          </a:p>
          <a:p>
            <a:pPr marL="342900" indent="-342900">
              <a:buChar char="•"/>
            </a:pPr>
            <a:r>
              <a:rPr lang="en-US" sz="2200">
                <a:cs typeface="Arial"/>
              </a:rPr>
              <a:t>Only for youth who participate in the curriculum implementation (required youth from your LOA)​</a:t>
            </a:r>
            <a:endParaRPr lang="en-US" sz="2200">
              <a:ea typeface="Calibri"/>
              <a:cs typeface="Arial"/>
            </a:endParaRPr>
          </a:p>
          <a:p>
            <a:pPr marL="285750" indent="-285750">
              <a:buChar char="•"/>
            </a:pPr>
            <a:r>
              <a:rPr lang="en-US" sz="2200">
                <a:cs typeface="Arial"/>
              </a:rPr>
              <a:t>Sheet has total of 13 questions with 19 total options to answer​</a:t>
            </a:r>
            <a:endParaRPr lang="en-US" sz="2200">
              <a:ea typeface="Calibri"/>
              <a:cs typeface="Arial"/>
            </a:endParaRPr>
          </a:p>
          <a:p>
            <a:pPr marL="285750" indent="-285750">
              <a:buChar char="•"/>
            </a:pPr>
            <a:r>
              <a:rPr lang="en-US" sz="2200">
                <a:cs typeface="Arial"/>
              </a:rPr>
              <a:t>Pretest score= #/19​</a:t>
            </a:r>
            <a:endParaRPr lang="en-US" sz="2200">
              <a:ea typeface="Calibri"/>
              <a:cs typeface="Arial"/>
            </a:endParaRPr>
          </a:p>
          <a:p>
            <a:pPr marL="285750" indent="-285750">
              <a:buChar char="•"/>
            </a:pPr>
            <a:r>
              <a:rPr lang="en-US" sz="2200">
                <a:cs typeface="Arial"/>
              </a:rPr>
              <a:t>Post test score = #/19​</a:t>
            </a:r>
            <a:endParaRPr lang="en-US" sz="2200">
              <a:ea typeface="Calibri"/>
              <a:cs typeface="Arial"/>
            </a:endParaRPr>
          </a:p>
          <a:p>
            <a:pPr marL="285750" indent="-285750">
              <a:buChar char="•"/>
            </a:pPr>
            <a:r>
              <a:rPr lang="en-US" sz="2200">
                <a:highlight>
                  <a:srgbClr val="FFFF00"/>
                </a:highlight>
                <a:cs typeface="Arial"/>
              </a:rPr>
              <a:t>Average Group Pre-Test Score = Total combined test scores divided by the total number of participants</a:t>
            </a:r>
            <a:endParaRPr lang="en-US" sz="2200">
              <a:highlight>
                <a:srgbClr val="FFFF00"/>
              </a:highlight>
              <a:ea typeface="Calibri"/>
              <a:cs typeface="Arial"/>
            </a:endParaRPr>
          </a:p>
        </p:txBody>
      </p:sp>
    </p:spTree>
    <p:extLst>
      <p:ext uri="{BB962C8B-B14F-4D97-AF65-F5344CB8AC3E}">
        <p14:creationId xmlns:p14="http://schemas.microsoft.com/office/powerpoint/2010/main" val="1991936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3600" b="1">
                <a:solidFill>
                  <a:schemeClr val="accent6">
                    <a:lumMod val="50000"/>
                  </a:schemeClr>
                </a:solidFill>
                <a:latin typeface="Libre Baskerville" panose="02000000000000000000" pitchFamily="2" charset="0"/>
              </a:rPr>
              <a:t>Training Objectives</a:t>
            </a: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F839BF3B-D6BE-A82D-C3F5-AA90BD2D639C}"/>
              </a:ext>
            </a:extLst>
          </p:cNvPr>
          <p:cNvSpPr txBox="1"/>
          <p:nvPr/>
        </p:nvSpPr>
        <p:spPr>
          <a:xfrm>
            <a:off x="952499" y="2341838"/>
            <a:ext cx="10287000" cy="3046988"/>
          </a:xfrm>
          <a:prstGeom prst="rect">
            <a:avLst/>
          </a:prstGeom>
          <a:noFill/>
        </p:spPr>
        <p:txBody>
          <a:bodyPr wrap="square" lIns="91440" tIns="45720" rIns="91440" bIns="45720" anchor="t">
            <a:spAutoFit/>
          </a:bodyPr>
          <a:lstStyle/>
          <a:p>
            <a:pPr marL="457200" indent="-457200" algn="l" rtl="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To understand the framework and purpose of T.R.A.I.L.</a:t>
            </a:r>
            <a:r>
              <a:rPr lang="en-US" sz="3200" b="0" i="0">
                <a:solidFill>
                  <a:srgbClr val="000000"/>
                </a:solidFill>
                <a:effectLst/>
                <a:latin typeface="Calibri" panose="020F0502020204030204" pitchFamily="34" charset="0"/>
              </a:rPr>
              <a:t>​</a:t>
            </a:r>
            <a:endParaRPr lang="en-US" sz="3200" b="0" i="0">
              <a:solidFill>
                <a:srgbClr val="000000"/>
              </a:solidFill>
              <a:effectLst/>
              <a:latin typeface="Arial" panose="020B0604020202020204" pitchFamily="34" charset="0"/>
            </a:endParaRPr>
          </a:p>
          <a:p>
            <a:pPr marL="914400" lvl="1" indent="-45720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Curriculum and Implementation</a:t>
            </a:r>
            <a:r>
              <a:rPr lang="en-US" sz="3200" b="0" i="0">
                <a:solidFill>
                  <a:srgbClr val="000000"/>
                </a:solidFill>
                <a:effectLst/>
                <a:latin typeface="Calibri" panose="020F0502020204030204" pitchFamily="34" charset="0"/>
              </a:rPr>
              <a:t>​</a:t>
            </a:r>
            <a:endParaRPr lang="en-US" sz="3200" b="0" i="0">
              <a:solidFill>
                <a:srgbClr val="000000"/>
              </a:solidFill>
              <a:effectLst/>
              <a:latin typeface="Arial" panose="020B0604020202020204" pitchFamily="34" charset="0"/>
            </a:endParaRPr>
          </a:p>
          <a:p>
            <a:pPr marL="914400" lvl="1" indent="-45720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Progress Reports</a:t>
            </a:r>
            <a:r>
              <a:rPr lang="en-US" sz="3200" b="0" i="0">
                <a:solidFill>
                  <a:srgbClr val="000000"/>
                </a:solidFill>
                <a:effectLst/>
                <a:latin typeface="Calibri" panose="020F0502020204030204" pitchFamily="34" charset="0"/>
              </a:rPr>
              <a:t>​</a:t>
            </a:r>
            <a:endParaRPr lang="en-US" sz="3200" b="0" i="0">
              <a:solidFill>
                <a:srgbClr val="000000"/>
              </a:solidFill>
              <a:effectLst/>
              <a:latin typeface="Arial" panose="020B0604020202020204" pitchFamily="34" charset="0"/>
            </a:endParaRPr>
          </a:p>
          <a:p>
            <a:pPr marL="914400" lvl="1" indent="-45720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Physical Activity Logs</a:t>
            </a:r>
            <a:r>
              <a:rPr lang="en-US" sz="3200" b="0" i="0">
                <a:solidFill>
                  <a:srgbClr val="000000"/>
                </a:solidFill>
                <a:effectLst/>
                <a:latin typeface="Calibri" panose="020F0502020204030204" pitchFamily="34" charset="0"/>
              </a:rPr>
              <a:t>​</a:t>
            </a:r>
            <a:endParaRPr lang="en-US" sz="3200" b="0" i="0">
              <a:solidFill>
                <a:srgbClr val="000000"/>
              </a:solidFill>
              <a:effectLst/>
              <a:latin typeface="Arial" panose="020B0604020202020204" pitchFamily="34" charset="0"/>
            </a:endParaRPr>
          </a:p>
          <a:p>
            <a:pPr marL="914400" lvl="1" indent="-45720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Pre- and Post-tests</a:t>
            </a:r>
            <a:r>
              <a:rPr lang="en-US" sz="3200" b="0" i="0">
                <a:solidFill>
                  <a:srgbClr val="000000"/>
                </a:solidFill>
                <a:effectLst/>
                <a:latin typeface="Calibri" panose="020F0502020204030204" pitchFamily="34" charset="0"/>
              </a:rPr>
              <a:t>​</a:t>
            </a:r>
            <a:endParaRPr lang="en-US" sz="3200" b="0" i="0">
              <a:solidFill>
                <a:srgbClr val="000000"/>
              </a:solidFill>
              <a:effectLst/>
              <a:latin typeface="Arial" panose="020B0604020202020204" pitchFamily="34" charset="0"/>
            </a:endParaRPr>
          </a:p>
          <a:p>
            <a:pPr marL="457200" indent="-457200" algn="l" rtl="0" fontAlgn="base">
              <a:buFont typeface="Wingdings" panose="05000000000000000000" pitchFamily="2" charset="2"/>
              <a:buChar char="Ø"/>
            </a:pPr>
            <a:r>
              <a:rPr lang="en-US" sz="3200" b="0" i="0" u="none" strike="noStrike">
                <a:solidFill>
                  <a:srgbClr val="000000"/>
                </a:solidFill>
                <a:effectLst/>
                <a:latin typeface="Calibri"/>
                <a:cs typeface="Calibri"/>
              </a:rPr>
              <a:t>To network, make connections, and learn from each other</a:t>
            </a:r>
            <a:endParaRPr lang="en-US" sz="3200" b="0" i="0">
              <a:solidFill>
                <a:srgbClr val="000000"/>
              </a:solidFill>
              <a:effectLst/>
              <a:latin typeface="Calibri"/>
              <a:cs typeface="Calibri"/>
            </a:endParaRPr>
          </a:p>
        </p:txBody>
      </p:sp>
    </p:spTree>
    <p:extLst>
      <p:ext uri="{BB962C8B-B14F-4D97-AF65-F5344CB8AC3E}">
        <p14:creationId xmlns:p14="http://schemas.microsoft.com/office/powerpoint/2010/main" val="39554710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78FF1E53-69BF-4A95-4594-9D41042FD44D}"/>
              </a:ext>
            </a:extLst>
          </p:cNvPr>
          <p:cNvSpPr txBox="1"/>
          <p:nvPr/>
        </p:nvSpPr>
        <p:spPr>
          <a:xfrm>
            <a:off x="2523153" y="299195"/>
            <a:ext cx="6227064" cy="584775"/>
          </a:xfrm>
          <a:prstGeom prst="rect">
            <a:avLst/>
          </a:prstGeom>
          <a:noFill/>
        </p:spPr>
        <p:txBody>
          <a:bodyPr wrap="square" lIns="91440" tIns="45720" rIns="91440" bIns="45720" anchor="t">
            <a:spAutoFit/>
          </a:bodyPr>
          <a:lstStyle/>
          <a:p>
            <a:r>
              <a:rPr lang="en-US" sz="3200" b="1">
                <a:solidFill>
                  <a:schemeClr val="accent6">
                    <a:lumMod val="50000"/>
                  </a:schemeClr>
                </a:solidFill>
                <a:latin typeface="Libre Baskerville"/>
              </a:rPr>
              <a:t>Quarterly Program Report</a:t>
            </a:r>
            <a:endParaRPr lang="en-US" sz="3200">
              <a:solidFill>
                <a:schemeClr val="accent6">
                  <a:lumMod val="50000"/>
                </a:schemeClr>
              </a:solidFill>
              <a:latin typeface="Libre Baskerville" panose="02000000000000000000" pitchFamily="2" charset="0"/>
            </a:endParaRPr>
          </a:p>
        </p:txBody>
      </p:sp>
      <p:sp>
        <p:nvSpPr>
          <p:cNvPr id="5" name="TextBox 4">
            <a:extLst>
              <a:ext uri="{FF2B5EF4-FFF2-40B4-BE49-F238E27FC236}">
                <a16:creationId xmlns:a16="http://schemas.microsoft.com/office/drawing/2014/main" id="{DE04B09B-D8AF-7839-588D-1DA4FE924BF6}"/>
              </a:ext>
            </a:extLst>
          </p:cNvPr>
          <p:cNvSpPr txBox="1"/>
          <p:nvPr/>
        </p:nvSpPr>
        <p:spPr>
          <a:xfrm>
            <a:off x="1307848" y="3298256"/>
            <a:ext cx="6227064" cy="584775"/>
          </a:xfrm>
          <a:prstGeom prst="rect">
            <a:avLst/>
          </a:prstGeom>
          <a:noFill/>
        </p:spPr>
        <p:txBody>
          <a:bodyPr wrap="square" lIns="91440" tIns="45720" rIns="91440" bIns="45720" anchor="t">
            <a:spAutoFit/>
          </a:bodyPr>
          <a:lstStyle/>
          <a:p>
            <a:pPr marL="457200" indent="-457200" algn="l" rtl="0" fontAlgn="base">
              <a:buFont typeface="Wingdings" panose="05000000000000000000" pitchFamily="2" charset="2"/>
              <a:buChar char="Ø"/>
            </a:pPr>
            <a:endParaRPr lang="en-US" sz="3200" b="0" i="0">
              <a:solidFill>
                <a:srgbClr val="000000"/>
              </a:solidFill>
              <a:effectLst/>
              <a:latin typeface="Calibri"/>
              <a:ea typeface="Calibri"/>
              <a:cs typeface="Calibri"/>
            </a:endParaRPr>
          </a:p>
        </p:txBody>
      </p:sp>
      <p:pic>
        <p:nvPicPr>
          <p:cNvPr id="2" name="Picture 1" descr="A white background with black text&#10;&#10;Description automatically generated">
            <a:extLst>
              <a:ext uri="{FF2B5EF4-FFF2-40B4-BE49-F238E27FC236}">
                <a16:creationId xmlns:a16="http://schemas.microsoft.com/office/drawing/2014/main" id="{0DD8D9A1-B6B7-48EA-4051-DEE61D75D24B}"/>
              </a:ext>
            </a:extLst>
          </p:cNvPr>
          <p:cNvPicPr>
            <a:picLocks noChangeAspect="1"/>
          </p:cNvPicPr>
          <p:nvPr/>
        </p:nvPicPr>
        <p:blipFill>
          <a:blip r:embed="rId6"/>
          <a:stretch>
            <a:fillRect/>
          </a:stretch>
        </p:blipFill>
        <p:spPr>
          <a:xfrm>
            <a:off x="1230703" y="2940441"/>
            <a:ext cx="9658708" cy="3320626"/>
          </a:xfrm>
          <a:prstGeom prst="rect">
            <a:avLst/>
          </a:prstGeom>
        </p:spPr>
      </p:pic>
      <p:sp>
        <p:nvSpPr>
          <p:cNvPr id="4" name="TextBox 3">
            <a:extLst>
              <a:ext uri="{FF2B5EF4-FFF2-40B4-BE49-F238E27FC236}">
                <a16:creationId xmlns:a16="http://schemas.microsoft.com/office/drawing/2014/main" id="{8CD8246B-4CD8-3718-ADEE-E22DC914F690}"/>
              </a:ext>
            </a:extLst>
          </p:cNvPr>
          <p:cNvSpPr txBox="1"/>
          <p:nvPr/>
        </p:nvSpPr>
        <p:spPr>
          <a:xfrm>
            <a:off x="2797834" y="1834551"/>
            <a:ext cx="60931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Implementation Tab – Pre- and Post Test</a:t>
            </a:r>
            <a:endParaRPr lang="en-US" b="1"/>
          </a:p>
        </p:txBody>
      </p:sp>
    </p:spTree>
    <p:extLst>
      <p:ext uri="{BB962C8B-B14F-4D97-AF65-F5344CB8AC3E}">
        <p14:creationId xmlns:p14="http://schemas.microsoft.com/office/powerpoint/2010/main" val="1818880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78FF1E53-69BF-4A95-4594-9D41042FD44D}"/>
              </a:ext>
            </a:extLst>
          </p:cNvPr>
          <p:cNvSpPr txBox="1"/>
          <p:nvPr/>
        </p:nvSpPr>
        <p:spPr>
          <a:xfrm>
            <a:off x="2523153" y="299195"/>
            <a:ext cx="6227064" cy="584775"/>
          </a:xfrm>
          <a:prstGeom prst="rect">
            <a:avLst/>
          </a:prstGeom>
          <a:noFill/>
        </p:spPr>
        <p:txBody>
          <a:bodyPr wrap="square" lIns="91440" tIns="45720" rIns="91440" bIns="45720" anchor="t">
            <a:spAutoFit/>
          </a:bodyPr>
          <a:lstStyle/>
          <a:p>
            <a:r>
              <a:rPr lang="en-US" sz="3200" b="1">
                <a:solidFill>
                  <a:schemeClr val="accent6">
                    <a:lumMod val="50000"/>
                  </a:schemeClr>
                </a:solidFill>
                <a:latin typeface="Libre Baskerville"/>
              </a:rPr>
              <a:t>Quarterly Program Report</a:t>
            </a:r>
            <a:endParaRPr lang="en-US" sz="3200">
              <a:solidFill>
                <a:schemeClr val="accent6">
                  <a:lumMod val="50000"/>
                </a:schemeClr>
              </a:solidFill>
              <a:latin typeface="Libre Baskerville" panose="02000000000000000000" pitchFamily="2" charset="0"/>
            </a:endParaRPr>
          </a:p>
        </p:txBody>
      </p:sp>
      <p:sp>
        <p:nvSpPr>
          <p:cNvPr id="5" name="TextBox 4">
            <a:extLst>
              <a:ext uri="{FF2B5EF4-FFF2-40B4-BE49-F238E27FC236}">
                <a16:creationId xmlns:a16="http://schemas.microsoft.com/office/drawing/2014/main" id="{DE04B09B-D8AF-7839-588D-1DA4FE924BF6}"/>
              </a:ext>
            </a:extLst>
          </p:cNvPr>
          <p:cNvSpPr txBox="1"/>
          <p:nvPr/>
        </p:nvSpPr>
        <p:spPr>
          <a:xfrm>
            <a:off x="1307848" y="3298256"/>
            <a:ext cx="6227064" cy="584775"/>
          </a:xfrm>
          <a:prstGeom prst="rect">
            <a:avLst/>
          </a:prstGeom>
          <a:noFill/>
        </p:spPr>
        <p:txBody>
          <a:bodyPr wrap="square" lIns="91440" tIns="45720" rIns="91440" bIns="45720" anchor="t">
            <a:spAutoFit/>
          </a:bodyPr>
          <a:lstStyle/>
          <a:p>
            <a:pPr marL="457200" indent="-457200" algn="l" rtl="0" fontAlgn="base">
              <a:buFont typeface="Wingdings" panose="05000000000000000000" pitchFamily="2" charset="2"/>
              <a:buChar char="Ø"/>
            </a:pPr>
            <a:endParaRPr lang="en-US" sz="3200" b="0" i="0">
              <a:solidFill>
                <a:srgbClr val="000000"/>
              </a:solidFill>
              <a:effectLst/>
              <a:latin typeface="Calibri"/>
              <a:ea typeface="Calibri"/>
              <a:cs typeface="Calibri"/>
            </a:endParaRPr>
          </a:p>
        </p:txBody>
      </p:sp>
      <p:pic>
        <p:nvPicPr>
          <p:cNvPr id="2" name="Picture 1" descr="A screenshot of a phone&#10;&#10;Description automatically generated">
            <a:extLst>
              <a:ext uri="{FF2B5EF4-FFF2-40B4-BE49-F238E27FC236}">
                <a16:creationId xmlns:a16="http://schemas.microsoft.com/office/drawing/2014/main" id="{FC4169ED-5321-7E2E-A6F3-82341CBC99DF}"/>
              </a:ext>
            </a:extLst>
          </p:cNvPr>
          <p:cNvPicPr>
            <a:picLocks noChangeAspect="1"/>
          </p:cNvPicPr>
          <p:nvPr/>
        </p:nvPicPr>
        <p:blipFill>
          <a:blip r:embed="rId6"/>
          <a:stretch>
            <a:fillRect/>
          </a:stretch>
        </p:blipFill>
        <p:spPr>
          <a:xfrm>
            <a:off x="411193" y="2416832"/>
            <a:ext cx="11427123" cy="1176071"/>
          </a:xfrm>
          <a:prstGeom prst="rect">
            <a:avLst/>
          </a:prstGeom>
        </p:spPr>
      </p:pic>
      <p:pic>
        <p:nvPicPr>
          <p:cNvPr id="4" name="Picture 3" descr="A close-up of a test score&#10;&#10;Description automatically generated">
            <a:extLst>
              <a:ext uri="{FF2B5EF4-FFF2-40B4-BE49-F238E27FC236}">
                <a16:creationId xmlns:a16="http://schemas.microsoft.com/office/drawing/2014/main" id="{B531250C-160F-97EC-B54B-A703D5E14D4D}"/>
              </a:ext>
            </a:extLst>
          </p:cNvPr>
          <p:cNvPicPr>
            <a:picLocks noChangeAspect="1"/>
          </p:cNvPicPr>
          <p:nvPr/>
        </p:nvPicPr>
        <p:blipFill>
          <a:blip r:embed="rId7"/>
          <a:stretch>
            <a:fillRect/>
          </a:stretch>
        </p:blipFill>
        <p:spPr>
          <a:xfrm>
            <a:off x="411192" y="3714479"/>
            <a:ext cx="5144218" cy="2721456"/>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1C878D0A-D1AF-DE17-8B2B-E40165E7195D}"/>
              </a:ext>
            </a:extLst>
          </p:cNvPr>
          <p:cNvPicPr>
            <a:picLocks noChangeAspect="1"/>
          </p:cNvPicPr>
          <p:nvPr/>
        </p:nvPicPr>
        <p:blipFill>
          <a:blip r:embed="rId8"/>
          <a:stretch>
            <a:fillRect/>
          </a:stretch>
        </p:blipFill>
        <p:spPr>
          <a:xfrm>
            <a:off x="741872" y="5724769"/>
            <a:ext cx="4914181" cy="713707"/>
          </a:xfrm>
          <a:prstGeom prst="rect">
            <a:avLst/>
          </a:prstGeom>
        </p:spPr>
      </p:pic>
      <p:sp>
        <p:nvSpPr>
          <p:cNvPr id="11" name="Arrow: Down 10">
            <a:extLst>
              <a:ext uri="{FF2B5EF4-FFF2-40B4-BE49-F238E27FC236}">
                <a16:creationId xmlns:a16="http://schemas.microsoft.com/office/drawing/2014/main" id="{2516A113-2C72-BB57-A6EA-3C15E26025F4}"/>
              </a:ext>
            </a:extLst>
          </p:cNvPr>
          <p:cNvSpPr/>
          <p:nvPr/>
        </p:nvSpPr>
        <p:spPr>
          <a:xfrm>
            <a:off x="2883211" y="5150411"/>
            <a:ext cx="316301" cy="50320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2C24D797-A682-E298-4663-4F72CF8A7D59}"/>
              </a:ext>
            </a:extLst>
          </p:cNvPr>
          <p:cNvSpPr txBox="1"/>
          <p:nvPr/>
        </p:nvSpPr>
        <p:spPr>
          <a:xfrm>
            <a:off x="5357004" y="3631721"/>
            <a:ext cx="685512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400">
                <a:cs typeface="Arial"/>
              </a:rPr>
              <a:t>You will only include the average score for all participants from the pre- and post-test on the online report (questions 5a and 5b)​</a:t>
            </a:r>
          </a:p>
          <a:p>
            <a:pPr marL="285750" indent="-285750">
              <a:buChar char="•"/>
            </a:pPr>
            <a:r>
              <a:rPr lang="en-US" sz="2400">
                <a:cs typeface="Arial"/>
              </a:rPr>
              <a:t>You will also have to calculate the difference for each youth [post-test score minus pre-test score]. Take the average across all youth and provide that average for question 5c on the online report.                       </a:t>
            </a:r>
            <a:endParaRPr lang="en-US" sz="2400">
              <a:ea typeface="Calibri"/>
              <a:cs typeface="Arial"/>
            </a:endParaRPr>
          </a:p>
        </p:txBody>
      </p:sp>
    </p:spTree>
    <p:extLst>
      <p:ext uri="{BB962C8B-B14F-4D97-AF65-F5344CB8AC3E}">
        <p14:creationId xmlns:p14="http://schemas.microsoft.com/office/powerpoint/2010/main" val="917189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78FF1E53-69BF-4A95-4594-9D41042FD44D}"/>
              </a:ext>
            </a:extLst>
          </p:cNvPr>
          <p:cNvSpPr txBox="1"/>
          <p:nvPr/>
        </p:nvSpPr>
        <p:spPr>
          <a:xfrm>
            <a:off x="2523153" y="299195"/>
            <a:ext cx="6227064" cy="584775"/>
          </a:xfrm>
          <a:prstGeom prst="rect">
            <a:avLst/>
          </a:prstGeom>
          <a:noFill/>
        </p:spPr>
        <p:txBody>
          <a:bodyPr wrap="square" lIns="91440" tIns="45720" rIns="91440" bIns="45720" anchor="t">
            <a:spAutoFit/>
          </a:bodyPr>
          <a:lstStyle/>
          <a:p>
            <a:r>
              <a:rPr lang="en-US" sz="3200" b="1">
                <a:solidFill>
                  <a:schemeClr val="accent6">
                    <a:lumMod val="50000"/>
                  </a:schemeClr>
                </a:solidFill>
                <a:latin typeface="Libre Baskerville"/>
              </a:rPr>
              <a:t>Quarterly Program Report</a:t>
            </a:r>
            <a:endParaRPr lang="en-US" sz="3200">
              <a:solidFill>
                <a:schemeClr val="accent6">
                  <a:lumMod val="50000"/>
                </a:schemeClr>
              </a:solidFill>
              <a:latin typeface="Libre Baskerville" panose="02000000000000000000" pitchFamily="2" charset="0"/>
            </a:endParaRPr>
          </a:p>
        </p:txBody>
      </p:sp>
      <p:sp>
        <p:nvSpPr>
          <p:cNvPr id="5" name="TextBox 4">
            <a:extLst>
              <a:ext uri="{FF2B5EF4-FFF2-40B4-BE49-F238E27FC236}">
                <a16:creationId xmlns:a16="http://schemas.microsoft.com/office/drawing/2014/main" id="{DE04B09B-D8AF-7839-588D-1DA4FE924BF6}"/>
              </a:ext>
            </a:extLst>
          </p:cNvPr>
          <p:cNvSpPr txBox="1"/>
          <p:nvPr/>
        </p:nvSpPr>
        <p:spPr>
          <a:xfrm>
            <a:off x="1307848" y="3298256"/>
            <a:ext cx="6227064" cy="584775"/>
          </a:xfrm>
          <a:prstGeom prst="rect">
            <a:avLst/>
          </a:prstGeom>
          <a:noFill/>
        </p:spPr>
        <p:txBody>
          <a:bodyPr wrap="square" lIns="91440" tIns="45720" rIns="91440" bIns="45720" anchor="t">
            <a:spAutoFit/>
          </a:bodyPr>
          <a:lstStyle/>
          <a:p>
            <a:pPr marL="457200" indent="-457200" algn="l" rtl="0" fontAlgn="base">
              <a:buFont typeface="Wingdings" panose="05000000000000000000" pitchFamily="2" charset="2"/>
              <a:buChar char="Ø"/>
            </a:pPr>
            <a:endParaRPr lang="en-US" sz="3200" b="0" i="0">
              <a:solidFill>
                <a:srgbClr val="000000"/>
              </a:solidFill>
              <a:effectLst/>
              <a:latin typeface="Calibri"/>
              <a:ea typeface="Calibri"/>
              <a:cs typeface="Calibri"/>
            </a:endParaRPr>
          </a:p>
        </p:txBody>
      </p:sp>
      <p:pic>
        <p:nvPicPr>
          <p:cNvPr id="2" name="Picture 1">
            <a:extLst>
              <a:ext uri="{FF2B5EF4-FFF2-40B4-BE49-F238E27FC236}">
                <a16:creationId xmlns:a16="http://schemas.microsoft.com/office/drawing/2014/main" id="{97105641-0157-71FC-1591-BE00F8939D04}"/>
              </a:ext>
            </a:extLst>
          </p:cNvPr>
          <p:cNvPicPr>
            <a:picLocks noChangeAspect="1"/>
          </p:cNvPicPr>
          <p:nvPr/>
        </p:nvPicPr>
        <p:blipFill>
          <a:blip r:embed="rId6"/>
          <a:stretch>
            <a:fillRect/>
          </a:stretch>
        </p:blipFill>
        <p:spPr>
          <a:xfrm>
            <a:off x="669987" y="2473830"/>
            <a:ext cx="3332670" cy="3923169"/>
          </a:xfrm>
          <a:prstGeom prst="rect">
            <a:avLst/>
          </a:prstGeom>
        </p:spPr>
      </p:pic>
      <p:pic>
        <p:nvPicPr>
          <p:cNvPr id="4" name="Picture 3" descr="A close-up of a document&#10;&#10;Description automatically generated">
            <a:extLst>
              <a:ext uri="{FF2B5EF4-FFF2-40B4-BE49-F238E27FC236}">
                <a16:creationId xmlns:a16="http://schemas.microsoft.com/office/drawing/2014/main" id="{0075B123-4C06-8955-6DE5-2EC0CC61079A}"/>
              </a:ext>
            </a:extLst>
          </p:cNvPr>
          <p:cNvPicPr>
            <a:picLocks noChangeAspect="1"/>
          </p:cNvPicPr>
          <p:nvPr/>
        </p:nvPicPr>
        <p:blipFill>
          <a:blip r:embed="rId7"/>
          <a:stretch>
            <a:fillRect/>
          </a:stretch>
        </p:blipFill>
        <p:spPr>
          <a:xfrm>
            <a:off x="4422475" y="2469872"/>
            <a:ext cx="3030747" cy="3988596"/>
          </a:xfrm>
          <a:prstGeom prst="rect">
            <a:avLst/>
          </a:prstGeom>
        </p:spPr>
      </p:pic>
      <p:pic>
        <p:nvPicPr>
          <p:cNvPr id="10" name="Picture 9" descr="A screenshot of a computer screen&#10;&#10;Description automatically generated">
            <a:extLst>
              <a:ext uri="{FF2B5EF4-FFF2-40B4-BE49-F238E27FC236}">
                <a16:creationId xmlns:a16="http://schemas.microsoft.com/office/drawing/2014/main" id="{FA5720B9-3CC6-E3D2-B6F4-A19B8EEDFCA6}"/>
              </a:ext>
            </a:extLst>
          </p:cNvPr>
          <p:cNvPicPr>
            <a:picLocks noChangeAspect="1"/>
          </p:cNvPicPr>
          <p:nvPr/>
        </p:nvPicPr>
        <p:blipFill>
          <a:blip r:embed="rId8"/>
          <a:stretch>
            <a:fillRect/>
          </a:stretch>
        </p:blipFill>
        <p:spPr>
          <a:xfrm>
            <a:off x="7729268" y="4515928"/>
            <a:ext cx="3922143" cy="1751162"/>
          </a:xfrm>
          <a:prstGeom prst="rect">
            <a:avLst/>
          </a:prstGeom>
        </p:spPr>
      </p:pic>
      <p:sp>
        <p:nvSpPr>
          <p:cNvPr id="11" name="TextBox 10">
            <a:extLst>
              <a:ext uri="{FF2B5EF4-FFF2-40B4-BE49-F238E27FC236}">
                <a16:creationId xmlns:a16="http://schemas.microsoft.com/office/drawing/2014/main" id="{705344F3-CBAF-AC53-E21F-6195B7566A9F}"/>
              </a:ext>
            </a:extLst>
          </p:cNvPr>
          <p:cNvSpPr txBox="1"/>
          <p:nvPr/>
        </p:nvSpPr>
        <p:spPr>
          <a:xfrm>
            <a:off x="7527985" y="1575758"/>
            <a:ext cx="484229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Calibri"/>
                <a:cs typeface="Calibri"/>
              </a:rPr>
              <a:t>In the data tracking spreadsheet you will enter the Self-Challenge activity for each youth (one-mile run, one-mile walk, jump rope, or plank), the goal for each youth (benchmark or improvement goal), the starting point (time at the beginning of the T.R.A.I.L. implementation period), and final result (time at the end of the T.R.A.I.L. implementation period) </a:t>
            </a:r>
            <a:endParaRPr lang="en-US"/>
          </a:p>
        </p:txBody>
      </p:sp>
    </p:spTree>
    <p:extLst>
      <p:ext uri="{BB962C8B-B14F-4D97-AF65-F5344CB8AC3E}">
        <p14:creationId xmlns:p14="http://schemas.microsoft.com/office/powerpoint/2010/main" val="2552506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78FF1E53-69BF-4A95-4594-9D41042FD44D}"/>
              </a:ext>
            </a:extLst>
          </p:cNvPr>
          <p:cNvSpPr txBox="1"/>
          <p:nvPr/>
        </p:nvSpPr>
        <p:spPr>
          <a:xfrm>
            <a:off x="2523153" y="299195"/>
            <a:ext cx="6227064" cy="584775"/>
          </a:xfrm>
          <a:prstGeom prst="rect">
            <a:avLst/>
          </a:prstGeom>
          <a:noFill/>
        </p:spPr>
        <p:txBody>
          <a:bodyPr wrap="square" lIns="91440" tIns="45720" rIns="91440" bIns="45720" anchor="t">
            <a:spAutoFit/>
          </a:bodyPr>
          <a:lstStyle/>
          <a:p>
            <a:r>
              <a:rPr lang="en-US" sz="3200" b="1">
                <a:solidFill>
                  <a:schemeClr val="accent6">
                    <a:lumMod val="50000"/>
                  </a:schemeClr>
                </a:solidFill>
                <a:latin typeface="Libre Baskerville"/>
              </a:rPr>
              <a:t>Quarterly Program Report</a:t>
            </a:r>
            <a:endParaRPr lang="en-US" sz="3200">
              <a:solidFill>
                <a:schemeClr val="accent6">
                  <a:lumMod val="50000"/>
                </a:schemeClr>
              </a:solidFill>
              <a:latin typeface="Libre Baskerville" panose="02000000000000000000" pitchFamily="2" charset="0"/>
            </a:endParaRPr>
          </a:p>
        </p:txBody>
      </p:sp>
      <p:sp>
        <p:nvSpPr>
          <p:cNvPr id="5" name="TextBox 4">
            <a:extLst>
              <a:ext uri="{FF2B5EF4-FFF2-40B4-BE49-F238E27FC236}">
                <a16:creationId xmlns:a16="http://schemas.microsoft.com/office/drawing/2014/main" id="{DE04B09B-D8AF-7839-588D-1DA4FE924BF6}"/>
              </a:ext>
            </a:extLst>
          </p:cNvPr>
          <p:cNvSpPr txBox="1"/>
          <p:nvPr/>
        </p:nvSpPr>
        <p:spPr>
          <a:xfrm>
            <a:off x="1307848" y="3298256"/>
            <a:ext cx="6227064" cy="584775"/>
          </a:xfrm>
          <a:prstGeom prst="rect">
            <a:avLst/>
          </a:prstGeom>
          <a:noFill/>
        </p:spPr>
        <p:txBody>
          <a:bodyPr wrap="square" lIns="91440" tIns="45720" rIns="91440" bIns="45720" anchor="t">
            <a:spAutoFit/>
          </a:bodyPr>
          <a:lstStyle/>
          <a:p>
            <a:pPr marL="457200" indent="-457200" algn="l" rtl="0" fontAlgn="base">
              <a:buFont typeface="Wingdings" panose="05000000000000000000" pitchFamily="2" charset="2"/>
              <a:buChar char="Ø"/>
            </a:pPr>
            <a:endParaRPr lang="en-US" sz="3200" b="0" i="0">
              <a:solidFill>
                <a:srgbClr val="000000"/>
              </a:solidFill>
              <a:effectLst/>
              <a:latin typeface="Calibri"/>
              <a:ea typeface="Calibri"/>
              <a:cs typeface="Calibri"/>
            </a:endParaRPr>
          </a:p>
        </p:txBody>
      </p:sp>
      <p:pic>
        <p:nvPicPr>
          <p:cNvPr id="2" name="Picture 1" descr="A screenshot of a phone&#10;&#10;Description automatically generated">
            <a:extLst>
              <a:ext uri="{FF2B5EF4-FFF2-40B4-BE49-F238E27FC236}">
                <a16:creationId xmlns:a16="http://schemas.microsoft.com/office/drawing/2014/main" id="{4BC4C610-7C9C-53ED-528F-719EC8B5166F}"/>
              </a:ext>
            </a:extLst>
          </p:cNvPr>
          <p:cNvPicPr>
            <a:picLocks noChangeAspect="1"/>
          </p:cNvPicPr>
          <p:nvPr/>
        </p:nvPicPr>
        <p:blipFill>
          <a:blip r:embed="rId6"/>
          <a:stretch>
            <a:fillRect/>
          </a:stretch>
        </p:blipFill>
        <p:spPr>
          <a:xfrm>
            <a:off x="1518249" y="2369681"/>
            <a:ext cx="9040483" cy="1184112"/>
          </a:xfrm>
          <a:prstGeom prst="rect">
            <a:avLst/>
          </a:prstGeom>
        </p:spPr>
      </p:pic>
      <p:pic>
        <p:nvPicPr>
          <p:cNvPr id="4" name="Picture 3" descr="A screenshot of a phone&#10;&#10;Description automatically generated">
            <a:extLst>
              <a:ext uri="{FF2B5EF4-FFF2-40B4-BE49-F238E27FC236}">
                <a16:creationId xmlns:a16="http://schemas.microsoft.com/office/drawing/2014/main" id="{FE9D472E-9C8C-654E-5EE6-9EF26D31FDBB}"/>
              </a:ext>
            </a:extLst>
          </p:cNvPr>
          <p:cNvPicPr>
            <a:picLocks noChangeAspect="1"/>
          </p:cNvPicPr>
          <p:nvPr/>
        </p:nvPicPr>
        <p:blipFill>
          <a:blip r:embed="rId6"/>
          <a:stretch>
            <a:fillRect/>
          </a:stretch>
        </p:blipFill>
        <p:spPr>
          <a:xfrm>
            <a:off x="1518250" y="3548624"/>
            <a:ext cx="9040482" cy="1227243"/>
          </a:xfrm>
          <a:prstGeom prst="rect">
            <a:avLst/>
          </a:prstGeom>
        </p:spPr>
      </p:pic>
      <p:pic>
        <p:nvPicPr>
          <p:cNvPr id="10" name="Picture 9" descr="A white background with black lines&#10;&#10;Description automatically generated">
            <a:extLst>
              <a:ext uri="{FF2B5EF4-FFF2-40B4-BE49-F238E27FC236}">
                <a16:creationId xmlns:a16="http://schemas.microsoft.com/office/drawing/2014/main" id="{41B5D3C1-2A3C-CF11-2C0E-118D13B25B9C}"/>
              </a:ext>
            </a:extLst>
          </p:cNvPr>
          <p:cNvPicPr>
            <a:picLocks noChangeAspect="1"/>
          </p:cNvPicPr>
          <p:nvPr/>
        </p:nvPicPr>
        <p:blipFill>
          <a:blip r:embed="rId7"/>
          <a:stretch>
            <a:fillRect/>
          </a:stretch>
        </p:blipFill>
        <p:spPr>
          <a:xfrm>
            <a:off x="1518249" y="4771743"/>
            <a:ext cx="9040482" cy="894472"/>
          </a:xfrm>
          <a:prstGeom prst="rect">
            <a:avLst/>
          </a:prstGeom>
        </p:spPr>
      </p:pic>
    </p:spTree>
    <p:extLst>
      <p:ext uri="{BB962C8B-B14F-4D97-AF65-F5344CB8AC3E}">
        <p14:creationId xmlns:p14="http://schemas.microsoft.com/office/powerpoint/2010/main" val="372748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78FF1E53-69BF-4A95-4594-9D41042FD44D}"/>
              </a:ext>
            </a:extLst>
          </p:cNvPr>
          <p:cNvSpPr txBox="1"/>
          <p:nvPr/>
        </p:nvSpPr>
        <p:spPr>
          <a:xfrm>
            <a:off x="2523153" y="299195"/>
            <a:ext cx="6227064" cy="584775"/>
          </a:xfrm>
          <a:prstGeom prst="rect">
            <a:avLst/>
          </a:prstGeom>
          <a:noFill/>
        </p:spPr>
        <p:txBody>
          <a:bodyPr wrap="square" lIns="91440" tIns="45720" rIns="91440" bIns="45720" anchor="t">
            <a:spAutoFit/>
          </a:bodyPr>
          <a:lstStyle/>
          <a:p>
            <a:r>
              <a:rPr lang="en-US" sz="3200" b="1">
                <a:solidFill>
                  <a:schemeClr val="accent6">
                    <a:lumMod val="50000"/>
                  </a:schemeClr>
                </a:solidFill>
                <a:latin typeface="Libre Baskerville"/>
              </a:rPr>
              <a:t>Quarterly Program Report</a:t>
            </a:r>
            <a:endParaRPr lang="en-US" sz="3200">
              <a:solidFill>
                <a:schemeClr val="accent6">
                  <a:lumMod val="50000"/>
                </a:schemeClr>
              </a:solidFill>
              <a:latin typeface="Libre Baskerville" panose="02000000000000000000" pitchFamily="2" charset="0"/>
            </a:endParaRPr>
          </a:p>
        </p:txBody>
      </p:sp>
      <p:sp>
        <p:nvSpPr>
          <p:cNvPr id="5" name="TextBox 4">
            <a:extLst>
              <a:ext uri="{FF2B5EF4-FFF2-40B4-BE49-F238E27FC236}">
                <a16:creationId xmlns:a16="http://schemas.microsoft.com/office/drawing/2014/main" id="{DE04B09B-D8AF-7839-588D-1DA4FE924BF6}"/>
              </a:ext>
            </a:extLst>
          </p:cNvPr>
          <p:cNvSpPr txBox="1"/>
          <p:nvPr/>
        </p:nvSpPr>
        <p:spPr>
          <a:xfrm>
            <a:off x="1307848" y="3298256"/>
            <a:ext cx="6227064" cy="584775"/>
          </a:xfrm>
          <a:prstGeom prst="rect">
            <a:avLst/>
          </a:prstGeom>
          <a:noFill/>
        </p:spPr>
        <p:txBody>
          <a:bodyPr wrap="square" lIns="91440" tIns="45720" rIns="91440" bIns="45720" anchor="t">
            <a:spAutoFit/>
          </a:bodyPr>
          <a:lstStyle/>
          <a:p>
            <a:pPr marL="457200" indent="-457200" algn="l" rtl="0" fontAlgn="base">
              <a:buFont typeface="Wingdings" panose="05000000000000000000" pitchFamily="2" charset="2"/>
              <a:buChar char="Ø"/>
            </a:pPr>
            <a:endParaRPr lang="en-US" sz="3200" b="0" i="0">
              <a:solidFill>
                <a:srgbClr val="000000"/>
              </a:solidFill>
              <a:effectLst/>
              <a:latin typeface="Calibri"/>
              <a:ea typeface="Calibri"/>
              <a:cs typeface="Calibri"/>
            </a:endParaRPr>
          </a:p>
        </p:txBody>
      </p:sp>
      <p:pic>
        <p:nvPicPr>
          <p:cNvPr id="2" name="Picture 1">
            <a:extLst>
              <a:ext uri="{FF2B5EF4-FFF2-40B4-BE49-F238E27FC236}">
                <a16:creationId xmlns:a16="http://schemas.microsoft.com/office/drawing/2014/main" id="{E0A0CF2E-2D7A-7048-F6FC-86296C978003}"/>
              </a:ext>
            </a:extLst>
          </p:cNvPr>
          <p:cNvPicPr>
            <a:picLocks noChangeAspect="1"/>
          </p:cNvPicPr>
          <p:nvPr/>
        </p:nvPicPr>
        <p:blipFill>
          <a:blip r:embed="rId6"/>
          <a:stretch>
            <a:fillRect/>
          </a:stretch>
        </p:blipFill>
        <p:spPr>
          <a:xfrm>
            <a:off x="281797" y="2332950"/>
            <a:ext cx="11800936" cy="955648"/>
          </a:xfrm>
          <a:prstGeom prst="rect">
            <a:avLst/>
          </a:prstGeom>
        </p:spPr>
      </p:pic>
      <p:sp>
        <p:nvSpPr>
          <p:cNvPr id="4" name="TextBox 3">
            <a:extLst>
              <a:ext uri="{FF2B5EF4-FFF2-40B4-BE49-F238E27FC236}">
                <a16:creationId xmlns:a16="http://schemas.microsoft.com/office/drawing/2014/main" id="{8D31DF46-9696-3E64-049A-DFD46B1921AC}"/>
              </a:ext>
            </a:extLst>
          </p:cNvPr>
          <p:cNvSpPr txBox="1"/>
          <p:nvPr/>
        </p:nvSpPr>
        <p:spPr>
          <a:xfrm>
            <a:off x="2380891" y="3761117"/>
            <a:ext cx="652444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400">
                <a:cs typeface="Arial"/>
              </a:rPr>
              <a:t>The number entered isn't correct, it will have in red under the answer in questions​</a:t>
            </a:r>
          </a:p>
          <a:p>
            <a:pPr marL="285750" indent="-285750">
              <a:buChar char="•"/>
            </a:pPr>
            <a:r>
              <a:rPr lang="en-US" sz="2400">
                <a:cs typeface="Arial"/>
              </a:rPr>
              <a:t>A short explanation will also help you to entering the correct amount​</a:t>
            </a:r>
          </a:p>
          <a:p>
            <a:pPr marL="285750" indent="-285750">
              <a:buChar char="•"/>
            </a:pPr>
            <a:r>
              <a:rPr lang="en-US" sz="2400">
                <a:cs typeface="Arial"/>
              </a:rPr>
              <a:t>You won't be able to continue until the amount is corrected</a:t>
            </a:r>
          </a:p>
        </p:txBody>
      </p:sp>
    </p:spTree>
    <p:extLst>
      <p:ext uri="{BB962C8B-B14F-4D97-AF65-F5344CB8AC3E}">
        <p14:creationId xmlns:p14="http://schemas.microsoft.com/office/powerpoint/2010/main" val="4172874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78FF1E53-69BF-4A95-4594-9D41042FD44D}"/>
              </a:ext>
            </a:extLst>
          </p:cNvPr>
          <p:cNvSpPr txBox="1"/>
          <p:nvPr/>
        </p:nvSpPr>
        <p:spPr>
          <a:xfrm>
            <a:off x="2523153" y="299195"/>
            <a:ext cx="6227064" cy="646331"/>
          </a:xfrm>
          <a:prstGeom prst="rect">
            <a:avLst/>
          </a:prstGeom>
          <a:noFill/>
        </p:spPr>
        <p:txBody>
          <a:bodyPr wrap="square">
            <a:spAutoFit/>
          </a:bodyPr>
          <a:lstStyle/>
          <a:p>
            <a:r>
              <a:rPr lang="en-US" sz="3600" b="1" i="0" u="none" strike="noStrike">
                <a:solidFill>
                  <a:schemeClr val="accent6">
                    <a:lumMod val="50000"/>
                  </a:schemeClr>
                </a:solidFill>
                <a:effectLst/>
                <a:latin typeface="Libre Baskerville" panose="02000000000000000000" pitchFamily="2" charset="0"/>
              </a:rPr>
              <a:t>Program Photos</a:t>
            </a:r>
            <a:endParaRPr lang="en-US" sz="3600">
              <a:solidFill>
                <a:schemeClr val="accent6">
                  <a:lumMod val="50000"/>
                </a:schemeClr>
              </a:solidFill>
              <a:latin typeface="Libre Baskerville" panose="02000000000000000000" pitchFamily="2" charset="0"/>
            </a:endParaRPr>
          </a:p>
        </p:txBody>
      </p:sp>
      <p:pic>
        <p:nvPicPr>
          <p:cNvPr id="19458" name="Picture 2">
            <a:extLst>
              <a:ext uri="{FF2B5EF4-FFF2-40B4-BE49-F238E27FC236}">
                <a16:creationId xmlns:a16="http://schemas.microsoft.com/office/drawing/2014/main" id="{383374DC-08C3-5268-D76C-A7E62EBE14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0356" y="1578746"/>
            <a:ext cx="2967772" cy="1963967"/>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a:extLst>
              <a:ext uri="{FF2B5EF4-FFF2-40B4-BE49-F238E27FC236}">
                <a16:creationId xmlns:a16="http://schemas.microsoft.com/office/drawing/2014/main" id="{7C05582D-B875-4381-CAB5-F4097991AB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3706" y="3076878"/>
            <a:ext cx="2033022" cy="34851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04B09B-D8AF-7839-588D-1DA4FE924BF6}"/>
              </a:ext>
            </a:extLst>
          </p:cNvPr>
          <p:cNvSpPr txBox="1"/>
          <p:nvPr/>
        </p:nvSpPr>
        <p:spPr>
          <a:xfrm>
            <a:off x="1207207" y="4563464"/>
            <a:ext cx="6227064" cy="1077218"/>
          </a:xfrm>
          <a:prstGeom prst="rect">
            <a:avLst/>
          </a:prstGeom>
          <a:noFill/>
        </p:spPr>
        <p:txBody>
          <a:bodyPr wrap="square">
            <a:spAutoFit/>
          </a:bodyPr>
          <a:lstStyle/>
          <a:p>
            <a:pPr marL="457200" indent="-457200" algn="l" rtl="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Submit program photos.</a:t>
            </a:r>
            <a:r>
              <a:rPr lang="en-US" sz="3200" b="0" i="0">
                <a:solidFill>
                  <a:srgbClr val="000000"/>
                </a:solidFill>
                <a:effectLst/>
                <a:latin typeface="Calibri" panose="020F0502020204030204" pitchFamily="34" charset="0"/>
              </a:rPr>
              <a:t>​</a:t>
            </a:r>
            <a:endParaRPr lang="en-US" sz="3200" b="0" i="0">
              <a:solidFill>
                <a:srgbClr val="000000"/>
              </a:solidFill>
              <a:effectLst/>
              <a:latin typeface="Arial" panose="020B0604020202020204" pitchFamily="34" charset="0"/>
            </a:endParaRPr>
          </a:p>
          <a:p>
            <a:pPr marL="457200" indent="-457200" algn="l" rtl="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Secure photo permissions</a:t>
            </a:r>
            <a:endParaRPr lang="en-US" sz="2800" b="0" i="0">
              <a:solidFill>
                <a:srgbClr val="000000"/>
              </a:solidFill>
              <a:effectLst/>
              <a:latin typeface="Arial" panose="020B0604020202020204" pitchFamily="34" charset="0"/>
            </a:endParaRPr>
          </a:p>
        </p:txBody>
      </p:sp>
      <p:pic>
        <p:nvPicPr>
          <p:cNvPr id="2" name="Picture 1" descr="A screenshot of a upload form&#10;&#10;Description automatically generated">
            <a:extLst>
              <a:ext uri="{FF2B5EF4-FFF2-40B4-BE49-F238E27FC236}">
                <a16:creationId xmlns:a16="http://schemas.microsoft.com/office/drawing/2014/main" id="{E9D397B1-DD4E-6810-D707-6F0B1A235190}"/>
              </a:ext>
            </a:extLst>
          </p:cNvPr>
          <p:cNvPicPr>
            <a:picLocks noChangeAspect="1"/>
          </p:cNvPicPr>
          <p:nvPr/>
        </p:nvPicPr>
        <p:blipFill>
          <a:blip r:embed="rId8"/>
          <a:stretch>
            <a:fillRect/>
          </a:stretch>
        </p:blipFill>
        <p:spPr>
          <a:xfrm>
            <a:off x="1230702" y="2212602"/>
            <a:ext cx="4885426" cy="1886455"/>
          </a:xfrm>
          <a:prstGeom prst="rect">
            <a:avLst/>
          </a:prstGeom>
        </p:spPr>
      </p:pic>
    </p:spTree>
    <p:extLst>
      <p:ext uri="{BB962C8B-B14F-4D97-AF65-F5344CB8AC3E}">
        <p14:creationId xmlns:p14="http://schemas.microsoft.com/office/powerpoint/2010/main" val="38740324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55A3E5CC-8582-D69A-D69C-04A46CD52FBF}"/>
              </a:ext>
            </a:extLst>
          </p:cNvPr>
          <p:cNvSpPr txBox="1"/>
          <p:nvPr/>
        </p:nvSpPr>
        <p:spPr>
          <a:xfrm>
            <a:off x="2121963" y="391139"/>
            <a:ext cx="7013541" cy="646331"/>
          </a:xfrm>
          <a:prstGeom prst="rect">
            <a:avLst/>
          </a:prstGeom>
          <a:noFill/>
        </p:spPr>
        <p:txBody>
          <a:bodyPr wrap="square">
            <a:spAutoFit/>
          </a:bodyPr>
          <a:lstStyle/>
          <a:p>
            <a:r>
              <a:rPr lang="en-US" sz="3600" b="1" i="0" u="none" strike="noStrike">
                <a:solidFill>
                  <a:schemeClr val="accent6">
                    <a:lumMod val="50000"/>
                  </a:schemeClr>
                </a:solidFill>
                <a:effectLst/>
                <a:latin typeface="Libre Baskerville" panose="02000000000000000000" pitchFamily="2" charset="0"/>
              </a:rPr>
              <a:t>Training Doesn’t Stop Here</a:t>
            </a:r>
            <a:r>
              <a:rPr lang="en-US" sz="3600" b="0" i="0">
                <a:solidFill>
                  <a:srgbClr val="000000"/>
                </a:solidFill>
                <a:effectLst/>
                <a:latin typeface="Libre Baskerville" panose="02000000000000000000" pitchFamily="2" charset="0"/>
              </a:rPr>
              <a:t>​</a:t>
            </a:r>
            <a:endParaRPr lang="en-US" sz="3600">
              <a:latin typeface="Libre Baskerville" panose="02000000000000000000" pitchFamily="2" charset="0"/>
            </a:endParaRPr>
          </a:p>
        </p:txBody>
      </p:sp>
      <p:sp>
        <p:nvSpPr>
          <p:cNvPr id="5" name="TextBox 4">
            <a:extLst>
              <a:ext uri="{FF2B5EF4-FFF2-40B4-BE49-F238E27FC236}">
                <a16:creationId xmlns:a16="http://schemas.microsoft.com/office/drawing/2014/main" id="{900EBC27-23E7-5678-9F62-A196AA74AC75}"/>
              </a:ext>
            </a:extLst>
          </p:cNvPr>
          <p:cNvSpPr txBox="1"/>
          <p:nvPr/>
        </p:nvSpPr>
        <p:spPr>
          <a:xfrm>
            <a:off x="1571881" y="2759904"/>
            <a:ext cx="9202799" cy="2308324"/>
          </a:xfrm>
          <a:prstGeom prst="rect">
            <a:avLst/>
          </a:prstGeom>
          <a:noFill/>
        </p:spPr>
        <p:txBody>
          <a:bodyPr wrap="square">
            <a:spAutoFit/>
          </a:bodyPr>
          <a:lstStyle/>
          <a:p>
            <a:pPr algn="l" rtl="0" fontAlgn="base"/>
            <a:r>
              <a:rPr lang="en-US" sz="3600" b="0" i="0" u="none" strike="noStrike">
                <a:solidFill>
                  <a:srgbClr val="000000"/>
                </a:solidFill>
                <a:effectLst/>
                <a:latin typeface="Calibri" panose="020F0502020204030204" pitchFamily="34" charset="0"/>
              </a:rPr>
              <a:t>Support is available throughout the grant year</a:t>
            </a:r>
            <a:r>
              <a:rPr lang="en-US" sz="3600" b="0" i="0">
                <a:solidFill>
                  <a:srgbClr val="000000"/>
                </a:solidFill>
                <a:effectLst/>
                <a:latin typeface="Calibri" panose="020F0502020204030204" pitchFamily="34" charset="0"/>
              </a:rPr>
              <a:t>​</a:t>
            </a:r>
            <a:endParaRPr lang="en-US" sz="3600" b="0" i="0">
              <a:solidFill>
                <a:srgbClr val="000000"/>
              </a:solidFill>
              <a:effectLst/>
              <a:latin typeface="Segoe UI" panose="020B0502040204020203" pitchFamily="34" charset="0"/>
            </a:endParaRPr>
          </a:p>
          <a:p>
            <a:pPr marL="914400" lvl="1" indent="-457200" fontAlgn="base">
              <a:buFont typeface="Wingdings" panose="05000000000000000000" pitchFamily="2" charset="2"/>
              <a:buChar char="Ø"/>
            </a:pPr>
            <a:r>
              <a:rPr lang="en-US" sz="3600" b="0" i="0" u="none" strike="noStrike">
                <a:solidFill>
                  <a:srgbClr val="000000"/>
                </a:solidFill>
                <a:effectLst/>
                <a:latin typeface="Calibri" panose="020F0502020204030204" pitchFamily="34" charset="0"/>
              </a:rPr>
              <a:t>General questions</a:t>
            </a:r>
            <a:r>
              <a:rPr lang="en-US" sz="3600" b="0" i="0">
                <a:solidFill>
                  <a:srgbClr val="000000"/>
                </a:solidFill>
                <a:effectLst/>
                <a:latin typeface="Calibri" panose="020F0502020204030204" pitchFamily="34" charset="0"/>
              </a:rPr>
              <a:t>​</a:t>
            </a:r>
            <a:endParaRPr lang="en-US" sz="3600" b="0" i="0">
              <a:solidFill>
                <a:srgbClr val="000000"/>
              </a:solidFill>
              <a:effectLst/>
              <a:latin typeface="Arial" panose="020B0604020202020204" pitchFamily="34" charset="0"/>
            </a:endParaRPr>
          </a:p>
          <a:p>
            <a:pPr marL="914400" lvl="1" indent="-457200" fontAlgn="base">
              <a:buFont typeface="Wingdings" panose="05000000000000000000" pitchFamily="2" charset="2"/>
              <a:buChar char="Ø"/>
            </a:pPr>
            <a:r>
              <a:rPr lang="en-US" sz="3600" b="0" i="0" u="none" strike="noStrike">
                <a:solidFill>
                  <a:srgbClr val="000000"/>
                </a:solidFill>
                <a:effectLst/>
                <a:latin typeface="Calibri" panose="020F0502020204030204" pitchFamily="34" charset="0"/>
              </a:rPr>
              <a:t>Program guidance</a:t>
            </a:r>
            <a:r>
              <a:rPr lang="en-US" sz="3600" b="0" i="0">
                <a:solidFill>
                  <a:srgbClr val="000000"/>
                </a:solidFill>
                <a:effectLst/>
                <a:latin typeface="Calibri" panose="020F0502020204030204" pitchFamily="34" charset="0"/>
              </a:rPr>
              <a:t>​</a:t>
            </a:r>
            <a:endParaRPr lang="en-US" sz="3600" b="0" i="0">
              <a:solidFill>
                <a:srgbClr val="000000"/>
              </a:solidFill>
              <a:effectLst/>
              <a:latin typeface="Arial" panose="020B0604020202020204" pitchFamily="34" charset="0"/>
            </a:endParaRPr>
          </a:p>
          <a:p>
            <a:pPr marL="914400" lvl="1" indent="-457200" fontAlgn="base">
              <a:buFont typeface="Wingdings" panose="05000000000000000000" pitchFamily="2" charset="2"/>
              <a:buChar char="Ø"/>
            </a:pPr>
            <a:r>
              <a:rPr lang="en-US" sz="3600" b="0" i="0" u="none" strike="noStrike">
                <a:solidFill>
                  <a:srgbClr val="000000"/>
                </a:solidFill>
                <a:effectLst/>
                <a:latin typeface="Calibri" panose="020F0502020204030204" pitchFamily="34" charset="0"/>
              </a:rPr>
              <a:t>Guidance on allowable expenses</a:t>
            </a:r>
            <a:endParaRPr lang="en-US" sz="3600"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846397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206B0CD8-01AD-FC54-5ED7-437C9B6E1111}"/>
              </a:ext>
            </a:extLst>
          </p:cNvPr>
          <p:cNvSpPr txBox="1"/>
          <p:nvPr/>
        </p:nvSpPr>
        <p:spPr>
          <a:xfrm>
            <a:off x="2985516" y="2020146"/>
            <a:ext cx="6227064" cy="4031873"/>
          </a:xfrm>
          <a:prstGeom prst="rect">
            <a:avLst/>
          </a:prstGeom>
          <a:noFill/>
        </p:spPr>
        <p:txBody>
          <a:bodyPr wrap="square">
            <a:spAutoFit/>
          </a:bodyPr>
          <a:lstStyle/>
          <a:p>
            <a:pPr algn="ctr" rtl="0" fontAlgn="base"/>
            <a:r>
              <a:rPr lang="en-US" sz="3200" b="0" i="0" u="none" strike="noStrike">
                <a:solidFill>
                  <a:srgbClr val="000000"/>
                </a:solidFill>
                <a:effectLst/>
                <a:latin typeface="Calibri" panose="020F0502020204030204" pitchFamily="34" charset="0"/>
              </a:rPr>
              <a:t>The T.R.A.I.L. Resource Center is being updated on naclubs.org</a:t>
            </a:r>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ctr" rtl="0" fontAlgn="base"/>
            <a:r>
              <a:rPr lang="en-US" sz="3200" b="0" i="0" u="sng" strike="noStrike">
                <a:solidFill>
                  <a:srgbClr val="0000FF"/>
                </a:solidFill>
                <a:effectLst/>
                <a:latin typeface="Calibri" panose="020F0502020204030204" pitchFamily="34" charset="0"/>
                <a:hlinkClick r:id="rId6"/>
              </a:rPr>
              <a:t>https://naclubs.org/trail-resources/</a:t>
            </a:r>
            <a:r>
              <a:rPr lang="en-US" sz="3200" b="0" i="0" u="none" strike="noStrike">
                <a:solidFill>
                  <a:srgbClr val="000000"/>
                </a:solidFill>
                <a:effectLst/>
                <a:latin typeface="Calibri" panose="020F0502020204030204" pitchFamily="34" charset="0"/>
              </a:rPr>
              <a:t> </a:t>
            </a:r>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ctr" rtl="0" fontAlgn="base"/>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ctr" rtl="0" fontAlgn="base"/>
            <a:r>
              <a:rPr lang="en-US" sz="3200" b="0" i="0" u="none" strike="noStrike">
                <a:solidFill>
                  <a:srgbClr val="000000"/>
                </a:solidFill>
                <a:effectLst/>
                <a:latin typeface="Calibri" panose="020F0502020204030204" pitchFamily="34" charset="0"/>
              </a:rPr>
              <a:t>It is now under the Resources tab </a:t>
            </a:r>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ctr" rtl="0" fontAlgn="base"/>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ctr" rtl="0" fontAlgn="base"/>
            <a:r>
              <a:rPr lang="en-US" sz="3200" b="0" i="0" u="none" strike="noStrike">
                <a:solidFill>
                  <a:srgbClr val="000000"/>
                </a:solidFill>
                <a:effectLst/>
                <a:latin typeface="Calibri" panose="020F0502020204030204" pitchFamily="34" charset="0"/>
              </a:rPr>
              <a:t>NEW PASSWORD IS: </a:t>
            </a:r>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ctr" rtl="0" fontAlgn="base"/>
            <a:r>
              <a:rPr lang="en-US" sz="3200" b="1" i="0" u="none" strike="noStrike" err="1">
                <a:solidFill>
                  <a:srgbClr val="000000"/>
                </a:solidFill>
                <a:effectLst/>
                <a:latin typeface="Calibri" panose="020F0502020204030204" pitchFamily="34" charset="0"/>
              </a:rPr>
              <a:t>DrinkMoreWater</a:t>
            </a:r>
            <a:endParaRPr lang="en-US" sz="3200" b="0" i="0">
              <a:solidFill>
                <a:srgbClr val="000000"/>
              </a:solidFill>
              <a:effectLst/>
              <a:latin typeface="Segoe UI" panose="020B0502040204020203" pitchFamily="34" charset="0"/>
            </a:endParaRPr>
          </a:p>
        </p:txBody>
      </p:sp>
      <p:sp>
        <p:nvSpPr>
          <p:cNvPr id="5" name="TextBox 4">
            <a:extLst>
              <a:ext uri="{FF2B5EF4-FFF2-40B4-BE49-F238E27FC236}">
                <a16:creationId xmlns:a16="http://schemas.microsoft.com/office/drawing/2014/main" id="{E6AF5DD3-0785-2425-1D2F-B2356B311B9B}"/>
              </a:ext>
            </a:extLst>
          </p:cNvPr>
          <p:cNvSpPr txBox="1"/>
          <p:nvPr/>
        </p:nvSpPr>
        <p:spPr>
          <a:xfrm>
            <a:off x="2985516" y="323694"/>
            <a:ext cx="6227064" cy="646331"/>
          </a:xfrm>
          <a:prstGeom prst="rect">
            <a:avLst/>
          </a:prstGeom>
          <a:noFill/>
        </p:spPr>
        <p:txBody>
          <a:bodyPr wrap="square">
            <a:spAutoFit/>
          </a:bodyPr>
          <a:lstStyle/>
          <a:p>
            <a:r>
              <a:rPr lang="en-US" sz="3600" b="1" i="0">
                <a:solidFill>
                  <a:schemeClr val="accent6">
                    <a:lumMod val="50000"/>
                  </a:schemeClr>
                </a:solidFill>
                <a:effectLst/>
                <a:latin typeface="Libre Baskerville" panose="02000000000000000000" pitchFamily="2" charset="0"/>
              </a:rPr>
              <a:t>Update to naclubs.org</a:t>
            </a:r>
            <a:endParaRPr lang="en-US" sz="3600">
              <a:solidFill>
                <a:schemeClr val="accent6">
                  <a:lumMod val="50000"/>
                </a:schemeClr>
              </a:solidFill>
              <a:latin typeface="Libre Baskerville" panose="02000000000000000000" pitchFamily="2" charset="0"/>
            </a:endParaRPr>
          </a:p>
        </p:txBody>
      </p:sp>
    </p:spTree>
    <p:extLst>
      <p:ext uri="{BB962C8B-B14F-4D97-AF65-F5344CB8AC3E}">
        <p14:creationId xmlns:p14="http://schemas.microsoft.com/office/powerpoint/2010/main" val="17302234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pic>
        <p:nvPicPr>
          <p:cNvPr id="20482" name="Picture 2">
            <a:extLst>
              <a:ext uri="{FF2B5EF4-FFF2-40B4-BE49-F238E27FC236}">
                <a16:creationId xmlns:a16="http://schemas.microsoft.com/office/drawing/2014/main" id="{254EA58A-86D4-E961-4B82-7D0B51260A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6664" y="1828799"/>
            <a:ext cx="6440388" cy="4017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7033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B140D972-D282-5D75-49C1-DEFE6E4BE4B1}"/>
              </a:ext>
            </a:extLst>
          </p:cNvPr>
          <p:cNvSpPr txBox="1"/>
          <p:nvPr/>
        </p:nvSpPr>
        <p:spPr>
          <a:xfrm>
            <a:off x="1830005" y="2074081"/>
            <a:ext cx="8531990" cy="3126175"/>
          </a:xfrm>
          <a:prstGeom prst="rect">
            <a:avLst/>
          </a:prstGeom>
          <a:noFill/>
        </p:spPr>
        <p:txBody>
          <a:bodyPr wrap="square">
            <a:spAutoFit/>
          </a:bodyPr>
          <a:lstStyle/>
          <a:p>
            <a:pPr algn="ctr" rtl="0" fontAlgn="base"/>
            <a:r>
              <a:rPr lang="en-US" sz="3200" b="1" i="0" u="sng">
                <a:solidFill>
                  <a:srgbClr val="000000"/>
                </a:solidFill>
                <a:effectLst/>
                <a:latin typeface="Calibri" panose="020F0502020204030204" pitchFamily="34" charset="0"/>
              </a:rPr>
              <a:t>Boys &amp; Girls Clubs of America </a:t>
            </a:r>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ctr" rtl="0" fontAlgn="base"/>
            <a:r>
              <a:rPr lang="en-US" sz="3200" b="0" i="0" u="none" strike="noStrike">
                <a:solidFill>
                  <a:srgbClr val="000000"/>
                </a:solidFill>
                <a:effectLst/>
                <a:latin typeface="Calibri" panose="020F0502020204030204" pitchFamily="34" charset="0"/>
              </a:rPr>
              <a:t>Angela </a:t>
            </a:r>
            <a:r>
              <a:rPr lang="en-US" sz="3200" b="0" i="0" u="none" strike="noStrike" err="1">
                <a:solidFill>
                  <a:srgbClr val="000000"/>
                </a:solidFill>
                <a:effectLst/>
                <a:latin typeface="Calibri" panose="020F0502020204030204" pitchFamily="34" charset="0"/>
              </a:rPr>
              <a:t>Caffee</a:t>
            </a:r>
            <a:r>
              <a:rPr lang="en-US" sz="3200" b="0" i="0" u="none" strike="noStrike">
                <a:solidFill>
                  <a:srgbClr val="000000"/>
                </a:solidFill>
                <a:effectLst/>
                <a:latin typeface="Calibri" panose="020F0502020204030204" pitchFamily="34" charset="0"/>
              </a:rPr>
              <a:t> </a:t>
            </a:r>
            <a:r>
              <a:rPr lang="en-US" sz="3200" b="0" i="0" u="sng" strike="noStrike">
                <a:solidFill>
                  <a:srgbClr val="0000FF"/>
                </a:solidFill>
                <a:effectLst/>
                <a:latin typeface="Calibri" panose="020F0502020204030204" pitchFamily="34" charset="0"/>
                <a:hlinkClick r:id="rId6"/>
              </a:rPr>
              <a:t>acaffee@bgca.org</a:t>
            </a:r>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ctr" rtl="0" fontAlgn="base"/>
            <a:r>
              <a:rPr lang="en-US" sz="3200" b="0" i="0" u="none" strike="noStrike">
                <a:solidFill>
                  <a:srgbClr val="000000"/>
                </a:solidFill>
                <a:effectLst/>
                <a:latin typeface="Calibri" panose="020F0502020204030204" pitchFamily="34" charset="0"/>
              </a:rPr>
              <a:t>Carla Knapp </a:t>
            </a:r>
            <a:r>
              <a:rPr lang="en-US" sz="3200" b="0" i="0" u="sng" strike="noStrike">
                <a:solidFill>
                  <a:srgbClr val="0000FF"/>
                </a:solidFill>
                <a:effectLst/>
                <a:latin typeface="Calibri" panose="020F0502020204030204" pitchFamily="34" charset="0"/>
                <a:hlinkClick r:id="rId7"/>
              </a:rPr>
              <a:t>cknapp@bgca.org</a:t>
            </a:r>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ctr" rtl="0" fontAlgn="base"/>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ctr" rtl="0" fontAlgn="base"/>
            <a:r>
              <a:rPr lang="en-US" sz="3200" b="1" i="0" u="sng">
                <a:solidFill>
                  <a:srgbClr val="000000"/>
                </a:solidFill>
                <a:effectLst/>
                <a:latin typeface="Calibri" panose="020F0502020204030204" pitchFamily="34" charset="0"/>
              </a:rPr>
              <a:t>National Congress of American Indians</a:t>
            </a:r>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ctr" rtl="0" fontAlgn="base"/>
            <a:r>
              <a:rPr lang="en-US" sz="3200" b="0" i="0" u="none" strike="noStrike">
                <a:solidFill>
                  <a:srgbClr val="000000"/>
                </a:solidFill>
                <a:effectLst/>
                <a:latin typeface="Calibri" panose="020F0502020204030204" pitchFamily="34" charset="0"/>
              </a:rPr>
              <a:t>Lisa Vandever </a:t>
            </a:r>
            <a:r>
              <a:rPr lang="en-US" sz="3200" b="0" i="0" u="sng" strike="noStrike">
                <a:solidFill>
                  <a:srgbClr val="0000FF"/>
                </a:solidFill>
                <a:effectLst/>
                <a:latin typeface="Calibri" panose="020F0502020204030204" pitchFamily="34" charset="0"/>
                <a:hlinkClick r:id="rId8"/>
              </a:rPr>
              <a:t>lvandever@ncai.org</a:t>
            </a:r>
            <a:endParaRPr lang="en-US" sz="3200"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801476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3600" b="1">
                <a:solidFill>
                  <a:schemeClr val="accent6">
                    <a:lumMod val="50000"/>
                  </a:schemeClr>
                </a:solidFill>
                <a:latin typeface="Libre Baskerville" panose="02000000000000000000" pitchFamily="2" charset="0"/>
              </a:rPr>
              <a:t>T.R.A.I.L. Curriculum</a:t>
            </a: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pic>
        <p:nvPicPr>
          <p:cNvPr id="3" name="Picture 2">
            <a:extLst>
              <a:ext uri="{FF2B5EF4-FFF2-40B4-BE49-F238E27FC236}">
                <a16:creationId xmlns:a16="http://schemas.microsoft.com/office/drawing/2014/main" id="{14A21769-5296-D9DB-AD2B-2B5411B52642}"/>
              </a:ext>
            </a:extLst>
          </p:cNvPr>
          <p:cNvPicPr>
            <a:picLocks noChangeAspect="1"/>
          </p:cNvPicPr>
          <p:nvPr/>
        </p:nvPicPr>
        <p:blipFill>
          <a:blip r:embed="rId6"/>
          <a:stretch>
            <a:fillRect/>
          </a:stretch>
        </p:blipFill>
        <p:spPr>
          <a:xfrm>
            <a:off x="4002074" y="1828799"/>
            <a:ext cx="4168102" cy="4587241"/>
          </a:xfrm>
          <a:prstGeom prst="rect">
            <a:avLst/>
          </a:prstGeom>
        </p:spPr>
      </p:pic>
    </p:spTree>
    <p:extLst>
      <p:ext uri="{BB962C8B-B14F-4D97-AF65-F5344CB8AC3E}">
        <p14:creationId xmlns:p14="http://schemas.microsoft.com/office/powerpoint/2010/main" val="2594909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AD5EC4-1136-CD9E-6B22-51F23B2D131A}"/>
              </a:ext>
            </a:extLst>
          </p:cNvPr>
          <p:cNvPicPr>
            <a:picLocks noChangeAspect="1"/>
          </p:cNvPicPr>
          <p:nvPr/>
        </p:nvPicPr>
        <p:blipFill>
          <a:blip r:embed="rId3"/>
          <a:stretch>
            <a:fillRect/>
          </a:stretch>
        </p:blipFill>
        <p:spPr>
          <a:xfrm>
            <a:off x="-1" y="0"/>
            <a:ext cx="12192001" cy="6858000"/>
          </a:xfrm>
          <a:prstGeom prst="rect">
            <a:avLst/>
          </a:prstGeom>
        </p:spPr>
      </p:pic>
      <p:sp>
        <p:nvSpPr>
          <p:cNvPr id="9" name="Rectangle 8">
            <a:extLst>
              <a:ext uri="{FF2B5EF4-FFF2-40B4-BE49-F238E27FC236}">
                <a16:creationId xmlns:a16="http://schemas.microsoft.com/office/drawing/2014/main" id="{48E3F550-1CCD-E040-A5B6-EEAAFC99CFD1}"/>
              </a:ext>
            </a:extLst>
          </p:cNvPr>
          <p:cNvSpPr/>
          <p:nvPr/>
        </p:nvSpPr>
        <p:spPr>
          <a:xfrm>
            <a:off x="0" y="5366823"/>
            <a:ext cx="12192001" cy="997502"/>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040000"/>
              </a:solidFill>
            </a:endParaRPr>
          </a:p>
        </p:txBody>
      </p:sp>
      <p:sp>
        <p:nvSpPr>
          <p:cNvPr id="8" name="TextBox 7">
            <a:extLst>
              <a:ext uri="{FF2B5EF4-FFF2-40B4-BE49-F238E27FC236}">
                <a16:creationId xmlns:a16="http://schemas.microsoft.com/office/drawing/2014/main" id="{964A1598-C525-0142-8D52-B00FCC232B57}"/>
              </a:ext>
            </a:extLst>
          </p:cNvPr>
          <p:cNvSpPr txBox="1"/>
          <p:nvPr/>
        </p:nvSpPr>
        <p:spPr>
          <a:xfrm>
            <a:off x="1" y="5479787"/>
            <a:ext cx="12192000" cy="1077218"/>
          </a:xfrm>
          <a:prstGeom prst="rect">
            <a:avLst/>
          </a:prstGeom>
          <a:noFill/>
          <a:ln>
            <a:noFill/>
          </a:ln>
        </p:spPr>
        <p:txBody>
          <a:bodyPr wrap="square" rtlCol="0">
            <a:spAutoFit/>
          </a:bodyPr>
          <a:lstStyle/>
          <a:p>
            <a:pPr algn="ctr"/>
            <a:r>
              <a:rPr lang="en-US" sz="3200" b="1">
                <a:solidFill>
                  <a:schemeClr val="accent6">
                    <a:lumMod val="50000"/>
                  </a:schemeClr>
                </a:solidFill>
                <a:latin typeface="Libre Baskerville" panose="02000000000000000000" pitchFamily="2" charset="0"/>
              </a:rPr>
              <a:t>Thank you for your participation</a:t>
            </a:r>
          </a:p>
          <a:p>
            <a:pPr algn="ctr"/>
            <a:endParaRPr lang="en-US" sz="3200" b="1">
              <a:solidFill>
                <a:schemeClr val="bg1"/>
              </a:solidFill>
              <a:latin typeface="Libre Baskerville" panose="02000000000000000000" pitchFamily="2" charset="0"/>
            </a:endParaRPr>
          </a:p>
        </p:txBody>
      </p:sp>
      <p:pic>
        <p:nvPicPr>
          <p:cNvPr id="6" name="Picture 5">
            <a:extLst>
              <a:ext uri="{FF2B5EF4-FFF2-40B4-BE49-F238E27FC236}">
                <a16:creationId xmlns:a16="http://schemas.microsoft.com/office/drawing/2014/main" id="{841EDE35-538C-DC48-B0CD-238F8895820A}"/>
              </a:ext>
            </a:extLst>
          </p:cNvPr>
          <p:cNvPicPr>
            <a:picLocks noChangeAspect="1"/>
          </p:cNvPicPr>
          <p:nvPr/>
        </p:nvPicPr>
        <p:blipFill>
          <a:blip r:embed="rId4"/>
          <a:stretch>
            <a:fillRect/>
          </a:stretch>
        </p:blipFill>
        <p:spPr>
          <a:xfrm>
            <a:off x="10852913" y="6447562"/>
            <a:ext cx="561841" cy="337105"/>
          </a:xfrm>
          <a:prstGeom prst="rect">
            <a:avLst/>
          </a:prstGeom>
        </p:spPr>
      </p:pic>
      <p:sp>
        <p:nvSpPr>
          <p:cNvPr id="7" name="TextBox 6">
            <a:extLst>
              <a:ext uri="{FF2B5EF4-FFF2-40B4-BE49-F238E27FC236}">
                <a16:creationId xmlns:a16="http://schemas.microsoft.com/office/drawing/2014/main" id="{BA870AE2-BF86-696D-871C-A65FFFEE52EB}"/>
              </a:ext>
            </a:extLst>
          </p:cNvPr>
          <p:cNvSpPr txBox="1"/>
          <p:nvPr/>
        </p:nvSpPr>
        <p:spPr>
          <a:xfrm>
            <a:off x="11478132" y="6630338"/>
            <a:ext cx="702436" cy="215444"/>
          </a:xfrm>
          <a:prstGeom prst="rect">
            <a:avLst/>
          </a:prstGeom>
          <a:noFill/>
        </p:spPr>
        <p:txBody>
          <a:bodyPr wrap="none" rtlCol="0">
            <a:spAutoFit/>
          </a:bodyPr>
          <a:lstStyle/>
          <a:p>
            <a:r>
              <a:rPr lang="en-US" sz="800">
                <a:solidFill>
                  <a:schemeClr val="bg1"/>
                </a:solidFill>
              </a:rPr>
              <a:t>©NCAI 2023</a:t>
            </a:r>
          </a:p>
        </p:txBody>
      </p:sp>
    </p:spTree>
    <p:extLst>
      <p:ext uri="{BB962C8B-B14F-4D97-AF65-F5344CB8AC3E}">
        <p14:creationId xmlns:p14="http://schemas.microsoft.com/office/powerpoint/2010/main" val="1124023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26071" y="3008"/>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3600" b="1">
                <a:solidFill>
                  <a:schemeClr val="accent6">
                    <a:lumMod val="50000"/>
                  </a:schemeClr>
                </a:solidFill>
                <a:latin typeface="Libre Baskerville" panose="02000000000000000000" pitchFamily="2" charset="0"/>
              </a:rPr>
              <a:t>HELPFUL TIPS</a:t>
            </a: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4" name="TextBox 3">
            <a:extLst>
              <a:ext uri="{FF2B5EF4-FFF2-40B4-BE49-F238E27FC236}">
                <a16:creationId xmlns:a16="http://schemas.microsoft.com/office/drawing/2014/main" id="{F65A2015-D2DA-B269-B1A2-419A503390D6}"/>
              </a:ext>
            </a:extLst>
          </p:cNvPr>
          <p:cNvSpPr txBox="1"/>
          <p:nvPr/>
        </p:nvSpPr>
        <p:spPr>
          <a:xfrm>
            <a:off x="2815222" y="2733129"/>
            <a:ext cx="9007439" cy="3416320"/>
          </a:xfrm>
          <a:prstGeom prst="rect">
            <a:avLst/>
          </a:prstGeom>
          <a:noFill/>
        </p:spPr>
        <p:txBody>
          <a:bodyPr wrap="square">
            <a:spAutoFit/>
          </a:bodyPr>
          <a:lstStyle/>
          <a:p>
            <a:pPr marL="342900" indent="-342900" algn="l" rtl="0" fontAlgn="base">
              <a:buFont typeface="Wingdings" panose="05000000000000000000" pitchFamily="2" charset="2"/>
              <a:buChar char="Ø"/>
            </a:pPr>
            <a:r>
              <a:rPr lang="en-US" sz="2400" i="0" u="none" strike="noStrike">
                <a:solidFill>
                  <a:srgbClr val="000000"/>
                </a:solidFill>
                <a:effectLst/>
              </a:rPr>
              <a:t>Program staff need to read through the curriculum before beginning implementation</a:t>
            </a:r>
            <a:r>
              <a:rPr lang="en-US" sz="2400" i="0">
                <a:solidFill>
                  <a:srgbClr val="FFFFFF"/>
                </a:solidFill>
                <a:effectLst/>
              </a:rPr>
              <a:t>​</a:t>
            </a:r>
          </a:p>
          <a:p>
            <a:pPr algn="l" rtl="0" fontAlgn="base"/>
            <a:r>
              <a:rPr lang="en-US" sz="2400" i="0">
                <a:solidFill>
                  <a:srgbClr val="FFFFFF"/>
                </a:solidFill>
                <a:effectLst/>
              </a:rPr>
              <a:t>​</a:t>
            </a:r>
          </a:p>
          <a:p>
            <a:pPr marL="342900" indent="-342900" algn="l" rtl="0" fontAlgn="base">
              <a:buFont typeface="Wingdings" panose="05000000000000000000" pitchFamily="2" charset="2"/>
              <a:buChar char="Ø"/>
            </a:pPr>
            <a:r>
              <a:rPr lang="en-US" sz="2400" i="0" u="none" strike="noStrike">
                <a:solidFill>
                  <a:srgbClr val="000000"/>
                </a:solidFill>
                <a:effectLst/>
              </a:rPr>
              <a:t>Plan ahead to know what materials will be needed for each chapter</a:t>
            </a:r>
            <a:r>
              <a:rPr lang="en-US" sz="2400" i="0">
                <a:solidFill>
                  <a:srgbClr val="FFFFFF"/>
                </a:solidFill>
                <a:effectLst/>
              </a:rPr>
              <a:t>​</a:t>
            </a:r>
          </a:p>
          <a:p>
            <a:pPr algn="l" rtl="0" fontAlgn="base"/>
            <a:r>
              <a:rPr lang="en-US" sz="2400" i="0">
                <a:solidFill>
                  <a:srgbClr val="FFFFFF"/>
                </a:solidFill>
                <a:effectLst/>
              </a:rPr>
              <a:t>​</a:t>
            </a:r>
          </a:p>
          <a:p>
            <a:pPr marL="342900" indent="-342900" algn="l" rtl="0" fontAlgn="base">
              <a:buFont typeface="Wingdings" panose="05000000000000000000" pitchFamily="2" charset="2"/>
              <a:buChar char="Ø"/>
            </a:pPr>
            <a:r>
              <a:rPr lang="en-US" sz="2400" i="0" u="none" strike="noStrike">
                <a:solidFill>
                  <a:srgbClr val="000000"/>
                </a:solidFill>
                <a:effectLst/>
              </a:rPr>
              <a:t>The curriculum is only 12 weeks; remember there are additional program requirements detailed in the LOA</a:t>
            </a:r>
            <a:r>
              <a:rPr lang="en-US" sz="2400" i="0">
                <a:solidFill>
                  <a:srgbClr val="FFFFFF"/>
                </a:solidFill>
                <a:effectLst/>
              </a:rPr>
              <a:t>​</a:t>
            </a:r>
          </a:p>
          <a:p>
            <a:pPr algn="l" rtl="0" fontAlgn="base"/>
            <a:r>
              <a:rPr lang="en-US" sz="2400" i="0">
                <a:solidFill>
                  <a:srgbClr val="FFFFFF"/>
                </a:solidFill>
                <a:effectLst/>
              </a:rPr>
              <a:t>​</a:t>
            </a:r>
          </a:p>
          <a:p>
            <a:pPr marL="342900" indent="-342900" algn="l" rtl="0" fontAlgn="base">
              <a:buFont typeface="Wingdings" panose="05000000000000000000" pitchFamily="2" charset="2"/>
              <a:buChar char="Ø"/>
            </a:pPr>
            <a:r>
              <a:rPr lang="en-US" sz="2400" i="0" u="none" strike="noStrike">
                <a:solidFill>
                  <a:srgbClr val="000000"/>
                </a:solidFill>
                <a:effectLst/>
              </a:rPr>
              <a:t>Curriculum is written for a target audience of Native youth ages 7-11</a:t>
            </a:r>
            <a:endParaRPr lang="en-US" sz="2400" i="0">
              <a:solidFill>
                <a:srgbClr val="FFFFFF"/>
              </a:solidFill>
              <a:effectLst/>
            </a:endParaRPr>
          </a:p>
        </p:txBody>
      </p:sp>
      <p:pic>
        <p:nvPicPr>
          <p:cNvPr id="21506" name="Picture 2">
            <a:extLst>
              <a:ext uri="{FF2B5EF4-FFF2-40B4-BE49-F238E27FC236}">
                <a16:creationId xmlns:a16="http://schemas.microsoft.com/office/drawing/2014/main" id="{07127071-078A-CA22-EF93-3EA9757D71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28799"/>
            <a:ext cx="2914650" cy="330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327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3600" b="1">
                <a:solidFill>
                  <a:schemeClr val="accent6">
                    <a:lumMod val="50000"/>
                  </a:schemeClr>
                </a:solidFill>
                <a:latin typeface="Libre Baskerville" panose="02000000000000000000" pitchFamily="2" charset="0"/>
              </a:rPr>
              <a:t>The Whole Healthy Person</a:t>
            </a: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4" name="TextBox 3">
            <a:extLst>
              <a:ext uri="{FF2B5EF4-FFF2-40B4-BE49-F238E27FC236}">
                <a16:creationId xmlns:a16="http://schemas.microsoft.com/office/drawing/2014/main" id="{C2189F57-610A-53FD-3752-6F53D3C023C8}"/>
              </a:ext>
            </a:extLst>
          </p:cNvPr>
          <p:cNvSpPr txBox="1"/>
          <p:nvPr/>
        </p:nvSpPr>
        <p:spPr>
          <a:xfrm>
            <a:off x="2981325" y="2872859"/>
            <a:ext cx="6229350" cy="369332"/>
          </a:xfrm>
          <a:prstGeom prst="rect">
            <a:avLst/>
          </a:prstGeom>
          <a:noFill/>
        </p:spPr>
        <p:txBody>
          <a:bodyPr wrap="square">
            <a:spAutoFit/>
          </a:bodyPr>
          <a:lstStyle/>
          <a:p>
            <a:r>
              <a:rPr lang="en-US"/>
              <a:t> </a:t>
            </a:r>
          </a:p>
        </p:txBody>
      </p:sp>
      <p:pic>
        <p:nvPicPr>
          <p:cNvPr id="1026" name="Picture 2">
            <a:extLst>
              <a:ext uri="{FF2B5EF4-FFF2-40B4-BE49-F238E27FC236}">
                <a16:creationId xmlns:a16="http://schemas.microsoft.com/office/drawing/2014/main" id="{33CA9054-8CB6-277D-4C6B-9A74CDA6C9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4842" y="1748670"/>
            <a:ext cx="4648199" cy="4378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059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pic>
        <p:nvPicPr>
          <p:cNvPr id="3" name="Picture 2">
            <a:extLst>
              <a:ext uri="{FF2B5EF4-FFF2-40B4-BE49-F238E27FC236}">
                <a16:creationId xmlns:a16="http://schemas.microsoft.com/office/drawing/2014/main" id="{038FDBC1-1451-4E8B-89CD-A99C30AC99DD}"/>
              </a:ext>
            </a:extLst>
          </p:cNvPr>
          <p:cNvPicPr>
            <a:picLocks noChangeAspect="1"/>
          </p:cNvPicPr>
          <p:nvPr/>
        </p:nvPicPr>
        <p:blipFill>
          <a:blip r:embed="rId6"/>
          <a:stretch>
            <a:fillRect/>
          </a:stretch>
        </p:blipFill>
        <p:spPr>
          <a:xfrm>
            <a:off x="2129914" y="1394797"/>
            <a:ext cx="8045443" cy="5429039"/>
          </a:xfrm>
          <a:prstGeom prst="rect">
            <a:avLst/>
          </a:prstGeom>
        </p:spPr>
      </p:pic>
    </p:spTree>
    <p:extLst>
      <p:ext uri="{BB962C8B-B14F-4D97-AF65-F5344CB8AC3E}">
        <p14:creationId xmlns:p14="http://schemas.microsoft.com/office/powerpoint/2010/main" val="1365777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34162"/>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3600" b="1">
                <a:solidFill>
                  <a:schemeClr val="accent6">
                    <a:lumMod val="50000"/>
                  </a:schemeClr>
                </a:solidFill>
                <a:latin typeface="Libre Baskerville" panose="02000000000000000000" pitchFamily="2" charset="0"/>
              </a:rPr>
              <a:t>What Makes up a Chapter?</a:t>
            </a: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CD66554C-F5D1-883F-6798-B95F386D49B8}"/>
              </a:ext>
            </a:extLst>
          </p:cNvPr>
          <p:cNvSpPr txBox="1"/>
          <p:nvPr/>
        </p:nvSpPr>
        <p:spPr>
          <a:xfrm>
            <a:off x="1864666" y="2112697"/>
            <a:ext cx="6229350" cy="4031873"/>
          </a:xfrm>
          <a:prstGeom prst="rect">
            <a:avLst/>
          </a:prstGeom>
          <a:noFill/>
        </p:spPr>
        <p:txBody>
          <a:bodyPr wrap="square">
            <a:spAutoFit/>
          </a:bodyPr>
          <a:lstStyle/>
          <a:p>
            <a:pPr marL="457200" indent="-457200" algn="l" rtl="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Lesson Objectives</a:t>
            </a:r>
            <a:r>
              <a:rPr lang="en-US" sz="3200" b="0" i="0">
                <a:solidFill>
                  <a:srgbClr val="000000"/>
                </a:solidFill>
                <a:effectLst/>
                <a:latin typeface="Calibri" panose="020F0502020204030204" pitchFamily="34" charset="0"/>
              </a:rPr>
              <a:t>​</a:t>
            </a:r>
            <a:endParaRPr lang="en-US" sz="3200" b="0" i="0">
              <a:solidFill>
                <a:srgbClr val="000000"/>
              </a:solidFill>
              <a:effectLst/>
              <a:latin typeface="Arial" panose="020B0604020202020204" pitchFamily="34" charset="0"/>
            </a:endParaRPr>
          </a:p>
          <a:p>
            <a:pPr marL="457200" indent="-457200" algn="l" rtl="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Review of last chapter </a:t>
            </a:r>
            <a:r>
              <a:rPr lang="en-US" sz="3200" b="0" i="0">
                <a:solidFill>
                  <a:srgbClr val="000000"/>
                </a:solidFill>
                <a:effectLst/>
                <a:latin typeface="Calibri" panose="020F0502020204030204" pitchFamily="34" charset="0"/>
              </a:rPr>
              <a:t>​</a:t>
            </a:r>
            <a:endParaRPr lang="en-US" sz="3200" b="0" i="0">
              <a:solidFill>
                <a:srgbClr val="000000"/>
              </a:solidFill>
              <a:effectLst/>
              <a:latin typeface="Arial" panose="020B0604020202020204" pitchFamily="34" charset="0"/>
            </a:endParaRPr>
          </a:p>
          <a:p>
            <a:pPr marL="457200" indent="-457200" algn="l" rtl="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Helpful Hints</a:t>
            </a:r>
            <a:r>
              <a:rPr lang="en-US" sz="3200" b="0" i="0">
                <a:solidFill>
                  <a:srgbClr val="000000"/>
                </a:solidFill>
                <a:effectLst/>
                <a:latin typeface="Calibri" panose="020F0502020204030204" pitchFamily="34" charset="0"/>
              </a:rPr>
              <a:t>​</a:t>
            </a:r>
            <a:endParaRPr lang="en-US" sz="3200" b="0" i="0">
              <a:solidFill>
                <a:srgbClr val="000000"/>
              </a:solidFill>
              <a:effectLst/>
              <a:latin typeface="Arial" panose="020B0604020202020204" pitchFamily="34" charset="0"/>
            </a:endParaRPr>
          </a:p>
          <a:p>
            <a:pPr marL="457200" indent="-457200" algn="l" rtl="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Lessons &amp; Activities </a:t>
            </a:r>
            <a:r>
              <a:rPr lang="en-US" sz="3200" b="0" i="0">
                <a:solidFill>
                  <a:srgbClr val="000000"/>
                </a:solidFill>
                <a:effectLst/>
                <a:latin typeface="Calibri" panose="020F0502020204030204" pitchFamily="34" charset="0"/>
              </a:rPr>
              <a:t>​</a:t>
            </a:r>
            <a:endParaRPr lang="en-US" sz="3200" b="0" i="0">
              <a:solidFill>
                <a:srgbClr val="000000"/>
              </a:solidFill>
              <a:effectLst/>
              <a:latin typeface="Arial" panose="020B0604020202020204" pitchFamily="34" charset="0"/>
            </a:endParaRPr>
          </a:p>
          <a:p>
            <a:pPr marL="457200" indent="-457200" algn="l" rtl="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Talking Circles</a:t>
            </a:r>
            <a:r>
              <a:rPr lang="en-US" sz="3200" b="0" i="0">
                <a:solidFill>
                  <a:srgbClr val="000000"/>
                </a:solidFill>
                <a:effectLst/>
                <a:latin typeface="Calibri" panose="020F0502020204030204" pitchFamily="34" charset="0"/>
              </a:rPr>
              <a:t>​</a:t>
            </a:r>
            <a:endParaRPr lang="en-US" sz="3200" b="0" i="0">
              <a:solidFill>
                <a:srgbClr val="000000"/>
              </a:solidFill>
              <a:effectLst/>
              <a:latin typeface="Arial" panose="020B0604020202020204" pitchFamily="34" charset="0"/>
            </a:endParaRPr>
          </a:p>
          <a:p>
            <a:pPr marL="457200" indent="-457200" algn="l" rtl="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Optional Activities</a:t>
            </a:r>
            <a:r>
              <a:rPr lang="en-US" sz="3200" b="0" i="0">
                <a:solidFill>
                  <a:srgbClr val="000000"/>
                </a:solidFill>
                <a:effectLst/>
                <a:latin typeface="Calibri" panose="020F0502020204030204" pitchFamily="34" charset="0"/>
              </a:rPr>
              <a:t>​</a:t>
            </a:r>
            <a:endParaRPr lang="en-US" sz="3200" b="0" i="0">
              <a:solidFill>
                <a:srgbClr val="000000"/>
              </a:solidFill>
              <a:effectLst/>
              <a:latin typeface="Arial" panose="020B0604020202020204" pitchFamily="34" charset="0"/>
            </a:endParaRPr>
          </a:p>
          <a:p>
            <a:pPr marL="457200" indent="-457200" algn="l" rtl="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Behavioral Health </a:t>
            </a:r>
            <a:r>
              <a:rPr lang="en-US" sz="3200" b="0" i="0">
                <a:solidFill>
                  <a:srgbClr val="000000"/>
                </a:solidFill>
                <a:effectLst/>
                <a:latin typeface="Calibri" panose="020F0502020204030204" pitchFamily="34" charset="0"/>
              </a:rPr>
              <a:t>​</a:t>
            </a:r>
            <a:endParaRPr lang="en-US" sz="3200" b="0" i="0">
              <a:solidFill>
                <a:srgbClr val="000000"/>
              </a:solidFill>
              <a:effectLst/>
              <a:latin typeface="Arial" panose="020B0604020202020204" pitchFamily="34" charset="0"/>
            </a:endParaRPr>
          </a:p>
          <a:p>
            <a:pPr marL="457200" indent="-457200" algn="l" rtl="0" fontAlgn="base">
              <a:buFont typeface="Wingdings" panose="05000000000000000000" pitchFamily="2" charset="2"/>
              <a:buChar char="Ø"/>
            </a:pPr>
            <a:r>
              <a:rPr lang="en-US" sz="3200" b="0" i="0" u="none" strike="noStrike">
                <a:solidFill>
                  <a:srgbClr val="000000"/>
                </a:solidFill>
                <a:effectLst/>
                <a:latin typeface="Calibri" panose="020F0502020204030204" pitchFamily="34" charset="0"/>
              </a:rPr>
              <a:t>Healthy recipes</a:t>
            </a:r>
            <a:endParaRPr lang="en-US" sz="3200" b="0" i="0">
              <a:solidFill>
                <a:srgbClr val="000000"/>
              </a:solidFill>
              <a:effectLst/>
              <a:latin typeface="Arial" panose="020B0604020202020204" pitchFamily="34" charset="0"/>
            </a:endParaRPr>
          </a:p>
        </p:txBody>
      </p:sp>
      <p:pic>
        <p:nvPicPr>
          <p:cNvPr id="2050" name="Picture 2">
            <a:extLst>
              <a:ext uri="{FF2B5EF4-FFF2-40B4-BE49-F238E27FC236}">
                <a16:creationId xmlns:a16="http://schemas.microsoft.com/office/drawing/2014/main" id="{739E17CE-5844-8F11-A744-ED1989E2EB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5645" y="2297946"/>
            <a:ext cx="3706489" cy="3524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3754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6056</Words>
  <Application>Microsoft Office PowerPoint</Application>
  <PresentationFormat>Widescreen</PresentationFormat>
  <Paragraphs>651</Paragraphs>
  <Slides>50</Slides>
  <Notes>50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Calibri Light</vt:lpstr>
      <vt:lpstr>Libre Baskerville</vt:lpstr>
      <vt:lpstr>Segoe UI</vt:lpstr>
      <vt:lpstr>Wingdings</vt:lpstr>
      <vt:lpstr>Wingdings,Sans-Serif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Colors:</dc:title>
  <dc:creator>Candace Booth-Raney</dc:creator>
  <cp:lastModifiedBy>Kelly Crowe</cp:lastModifiedBy>
  <cp:revision>2</cp:revision>
  <dcterms:created xsi:type="dcterms:W3CDTF">2021-03-26T18:01:22Z</dcterms:created>
  <dcterms:modified xsi:type="dcterms:W3CDTF">2023-11-02T15:22:14Z</dcterms:modified>
</cp:coreProperties>
</file>